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notesMasters/notesMaster1.xml" ContentType="application/vnd.openxmlformats-officedocument.presentationml.notesMaster+xml"/>
  <Override PartName="/ppt/theme/theme2.xml" ContentType="application/vnd.openxmlformats-officedocument.theme+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Types>
</file>

<file path=_rels/.rels><?xml version="1.0" encoding="UTF-8"?>
<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711" autoAdjust="0"/>
  </p:normalViewPr>
  <p:slideViewPr>
    <p:cSldViewPr snapToGrid="0" snapToObjects="1">
      <p:cViewPr varScale="1">
        <p:scale>
          <a:sx n="84" d="100"/>
          <a:sy n="84" d="100"/>
        </p:scale>
        <p:origin x="127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slide" Target="slides/slide44.xml" /><Relationship Id="rId46" Type="http://schemas.openxmlformats.org/officeDocument/2006/relationships/slide" Target="slides/slide45.xml" /><Relationship Id="rId47" Type="http://schemas.openxmlformats.org/officeDocument/2006/relationships/slide" Target="slides/slide46.xml" /><Relationship Id="rId48" Type="http://schemas.openxmlformats.org/officeDocument/2006/relationships/slide" Target="slides/slide47.xml" /><Relationship Id="rId49" Type="http://schemas.openxmlformats.org/officeDocument/2006/relationships/slide" Target="slides/slide48.xml" /><Relationship Id="rId50" Type="http://schemas.openxmlformats.org/officeDocument/2006/relationships/slide" Target="slides/slide49.xml" /><Relationship Id="rId51" Type="http://schemas.openxmlformats.org/officeDocument/2006/relationships/slide" Target="slides/slide50.xml" /><Relationship Id="rId52" Type="http://schemas.openxmlformats.org/officeDocument/2006/relationships/slide" Target="slides/slide51.xml" /><Relationship Id="rId53" Type="http://schemas.openxmlformats.org/officeDocument/2006/relationships/slide" Target="slides/slide52.xml" /><Relationship Id="rId54" Type="http://schemas.openxmlformats.org/officeDocument/2006/relationships/slide" Target="slides/slide53.xml" /><Relationship Id="rId55" Type="http://schemas.openxmlformats.org/officeDocument/2006/relationships/slide" Target="slides/slide54.xml" /><Relationship Id="rId56" Type="http://schemas.openxmlformats.org/officeDocument/2006/relationships/slide" Target="slides/slide55.xml" /><Relationship Id="rId57" Type="http://schemas.openxmlformats.org/officeDocument/2006/relationships/slide" Target="slides/slide56.xml" /><Relationship Id="rId58" Type="http://schemas.openxmlformats.org/officeDocument/2006/relationships/slide" Target="slides/slide57.xml" /><Relationship Id="rId59" Type="http://schemas.openxmlformats.org/officeDocument/2006/relationships/slide" Target="slides/slide58.xml" /><Relationship Id="rId60" Type="http://schemas.openxmlformats.org/officeDocument/2006/relationships/slide" Target="slides/slide59.xml" /><Relationship Id="rId61" Type="http://schemas.openxmlformats.org/officeDocument/2006/relationships/slide" Target="slides/slide60.xml" /><Relationship Id="rId62" Type="http://schemas.openxmlformats.org/officeDocument/2006/relationships/slide" Target="slides/slide61.xml" /><Relationship Id="rId63" Type="http://schemas.openxmlformats.org/officeDocument/2006/relationships/slide" Target="slides/slide62.xml" /><Relationship Id="rId64" Type="http://schemas.openxmlformats.org/officeDocument/2006/relationships/slide" Target="slides/slide63.xml" /><Relationship Id="rId65" Type="http://schemas.openxmlformats.org/officeDocument/2006/relationships/slide" Target="slides/slide64.xml" /><Relationship Id="rId66" Type="http://schemas.openxmlformats.org/officeDocument/2006/relationships/slide" Target="slides/slide65.xml" /><Relationship Id="rId67" Type="http://schemas.openxmlformats.org/officeDocument/2006/relationships/slide" Target="slides/slide66.xml" /><Relationship Id="rId68" Type="http://schemas.openxmlformats.org/officeDocument/2006/relationships/slide" Target="slides/slide67.xml" /><Relationship Id="rId69" Type="http://schemas.openxmlformats.org/officeDocument/2006/relationships/slide" Target="slides/slide68.xml" /><Relationship Id="rId70" Type="http://schemas.openxmlformats.org/officeDocument/2006/relationships/slide" Target="slides/slide69.xml" /><Relationship Id="rId71" Type="http://schemas.openxmlformats.org/officeDocument/2006/relationships/slide" Target="slides/slide70.xml" /><Relationship Id="rId72" Type="http://schemas.openxmlformats.org/officeDocument/2006/relationships/slide" Target="slides/slide71.xml" /><Relationship Id="rId73" Type="http://schemas.openxmlformats.org/officeDocument/2006/relationships/slide" Target="slides/slide72.xml" /><Relationship Id="rId74" Type="http://schemas.openxmlformats.org/officeDocument/2006/relationships/slide" Target="slides/slide73.xml" /><Relationship Id="rId75" Type="http://schemas.openxmlformats.org/officeDocument/2006/relationships/slide" Target="slides/slide74.xml" /><Relationship Id="rId76" Type="http://schemas.openxmlformats.org/officeDocument/2006/relationships/slide" Target="slides/slide75.xml" /><Relationship Id="rId77" Type="http://schemas.openxmlformats.org/officeDocument/2006/relationships/slide" Target="slides/slide76.xml" /><Relationship Id="rId78" Type="http://schemas.openxmlformats.org/officeDocument/2006/relationships/slide" Target="slides/slide77.xml" /><Relationship Id="rId79" Type="http://schemas.openxmlformats.org/officeDocument/2006/relationships/slide" Target="slides/slide78.xml" /><Relationship Id="rId80" Type="http://schemas.openxmlformats.org/officeDocument/2006/relationships/slide" Target="slides/slide79.xml" /><Relationship Id="rId81" Type="http://schemas.openxmlformats.org/officeDocument/2006/relationships/slide" Target="slides/slide80.xml" /><Relationship Id="rId82" Type="http://schemas.openxmlformats.org/officeDocument/2006/relationships/slide" Target="slides/slide81.xml" /><Relationship Id="rId83" Type="http://schemas.openxmlformats.org/officeDocument/2006/relationships/slide" Target="slides/slide82.xml" /><Relationship Id="rId84" Type="http://schemas.openxmlformats.org/officeDocument/2006/relationships/slide" Target="slides/slide83.xml" /><Relationship Id="rId85" Type="http://schemas.openxmlformats.org/officeDocument/2006/relationships/slide" Target="slides/slide84.xml" /><Relationship Id="rId86" Type="http://schemas.openxmlformats.org/officeDocument/2006/relationships/slide" Target="slides/slide85.xml" /><Relationship Id="rId87" Type="http://schemas.openxmlformats.org/officeDocument/2006/relationships/notesMaster" Target="notesMasters/notesMaster1.xml" /><Relationship Id="rId89" Type="http://schemas.openxmlformats.org/officeDocument/2006/relationships/viewProps" Target="viewProps.xml" /><Relationship Id="rId88" Type="http://schemas.openxmlformats.org/officeDocument/2006/relationships/presProps" Target="presProps.xml" /><Relationship Id="rId1" Type="http://schemas.openxmlformats.org/officeDocument/2006/relationships/slideMaster" Target="slideMasters/slideMaster1.xml" /><Relationship Id="rId91" Type="http://schemas.openxmlformats.org/officeDocument/2006/relationships/tableStyles" Target="tableStyles.xml" /><Relationship Id="rId90"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C1CCF-B725-44A7-AA57-5E433BD85C9F}" type="datetimeFigureOut">
              <a:rPr lang="en-US" smtClean="0"/>
              <a:t>4/5/2019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DFEC3-8487-43E8-A154-7C12CBC1FFF2}" type="slidenum">
              <a:rPr lang="en-US" smtClean="0"/>
              <a:t>‹#›</a:t>
            </a:fld>
            <a:endParaRPr lang="en-US"/>
          </a:p>
        </p:txBody>
      </p:sp>
    </p:spTree>
    <p:extLst>
      <p:ext uri="{BB962C8B-B14F-4D97-AF65-F5344CB8AC3E}">
        <p14:creationId xmlns:p14="http://schemas.microsoft.com/office/powerpoint/2010/main" val="378270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2" Type="http://schemas.openxmlformats.org/officeDocument/2006/relationships/slide" Target="../slides/slide44.xml" /><Relationship Id="rId1"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2" Type="http://schemas.openxmlformats.org/officeDocument/2006/relationships/slide" Target="../slides/slide45.xml" /><Relationship Id="rId1"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2" Type="http://schemas.openxmlformats.org/officeDocument/2006/relationships/slide" Target="../slides/slide47.xml" /><Relationship Id="rId1"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2" Type="http://schemas.openxmlformats.org/officeDocument/2006/relationships/slide" Target="../slides/slide48.xml" /><Relationship Id="rId1"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2" Type="http://schemas.openxmlformats.org/officeDocument/2006/relationships/slide" Target="../slides/slide51.xml" /><Relationship Id="rId1"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2" Type="http://schemas.openxmlformats.org/officeDocument/2006/relationships/slide" Target="../slides/slide52.xml" /><Relationship Id="rId1"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2" Type="http://schemas.openxmlformats.org/officeDocument/2006/relationships/slide" Target="../slides/slide53.xml" /><Relationship Id="rId1"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2" Type="http://schemas.openxmlformats.org/officeDocument/2006/relationships/slide" Target="../slides/slide54.xml" /><Relationship Id="rId1"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2" Type="http://schemas.openxmlformats.org/officeDocument/2006/relationships/slide" Target="../slides/slide55.xml" /><Relationship Id="rId1"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2" Type="http://schemas.openxmlformats.org/officeDocument/2006/relationships/slide" Target="../slides/slide56.xml" /><Relationship Id="rId1"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2" Type="http://schemas.openxmlformats.org/officeDocument/2006/relationships/slide" Target="../slides/slide59.xml" /><Relationship Id="rId1"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2" Type="http://schemas.openxmlformats.org/officeDocument/2006/relationships/slide" Target="../slides/slide62.xml" /><Relationship Id="rId1"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2" Type="http://schemas.openxmlformats.org/officeDocument/2006/relationships/slide" Target="../slides/slide63.xml" /><Relationship Id="rId1"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2" Type="http://schemas.openxmlformats.org/officeDocument/2006/relationships/slide" Target="../slides/slide67.xml" /><Relationship Id="rId1"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2" Type="http://schemas.openxmlformats.org/officeDocument/2006/relationships/slide" Target="../slides/slide69.xml" /><Relationship Id="rId1"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2" Type="http://schemas.openxmlformats.org/officeDocument/2006/relationships/slide" Target="../slides/slide70.xml" /><Relationship Id="rId1"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2" Type="http://schemas.openxmlformats.org/officeDocument/2006/relationships/slide" Target="../slides/slide71.xml" /><Relationship Id="rId1"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2" Type="http://schemas.openxmlformats.org/officeDocument/2006/relationships/slide" Target="../slides/slide75.xml" /><Relationship Id="rId1" Type="http://schemas.openxmlformats.org/officeDocument/2006/relationships/notesMaster" Target="../notesMasters/notesMaster1.xml" /></Relationships>
</file>

<file path=ppt/notesSlides/_rels/notesSlide35.xml.rels><?xml version="1.0" encoding="UTF-8"?>
<Relationships xmlns="http://schemas.openxmlformats.org/package/2006/relationships"><Relationship Id="rId2" Type="http://schemas.openxmlformats.org/officeDocument/2006/relationships/slide" Target="../slides/slide76.xml" /><Relationship Id="rId1"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2" Type="http://schemas.openxmlformats.org/officeDocument/2006/relationships/slide" Target="../slides/slide77.xml" /><Relationship Id="rId1"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2" Type="http://schemas.openxmlformats.org/officeDocument/2006/relationships/slide" Target="../slides/slide78.xml" /><Relationship Id="rId1" Type="http://schemas.openxmlformats.org/officeDocument/2006/relationships/notesMaster" Target="../notesMasters/notesMaster1.xml" /></Relationships>
</file>

<file path=ppt/notesSlides/_rels/notesSlide38.xml.rels><?xml version="1.0" encoding="UTF-8"?>
<Relationships xmlns="http://schemas.openxmlformats.org/package/2006/relationships"><Relationship Id="rId2" Type="http://schemas.openxmlformats.org/officeDocument/2006/relationships/slide" Target="../slides/slide79.xml" /><Relationship Id="rId1"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2" Type="http://schemas.openxmlformats.org/officeDocument/2006/relationships/slide" Target="../slides/slide84.xml" /><Relationship Id="rId1"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marL="0" indent="0">
              <a:buNone/>
            </a:pPr>
            <a:r>
              <a:rPr/>
              <a:t>No,</a:t>
            </a:r>
            <a:r>
              <a:rPr/>
              <a:t> </a:t>
            </a:r>
            <a:r>
              <a:rPr/>
              <a:t>not</a:t>
            </a:r>
            <a:r>
              <a:rPr/>
              <a:t> </a:t>
            </a:r>
            <a:r>
              <a:rPr/>
              <a:t>usually.</a:t>
            </a:r>
            <a:r>
              <a:rPr/>
              <a:t> </a:t>
            </a:r>
            <a:r>
              <a:rPr/>
              <a:t>(You</a:t>
            </a:r>
            <a:r>
              <a:rPr/>
              <a:t> </a:t>
            </a:r>
            <a:r>
              <a:rPr/>
              <a:t>can</a:t>
            </a:r>
            <a:r>
              <a:rPr/>
              <a:t> </a:t>
            </a:r>
            <a:r>
              <a:rPr/>
              <a:t>average</a:t>
            </a:r>
            <a:r>
              <a:rPr/>
              <a:t> </a:t>
            </a:r>
            <a:r>
              <a:rPr/>
              <a:t>them</a:t>
            </a:r>
            <a:r>
              <a:rPr/>
              <a:t> </a:t>
            </a:r>
            <a:r>
              <a:rPr/>
              <a:t>across</a:t>
            </a:r>
            <a:r>
              <a:rPr/>
              <a:t> </a:t>
            </a:r>
            <a:r>
              <a:rPr/>
              <a:t>assets.)</a:t>
            </a:r>
          </a:p>
          <a:p>
            <a:pPr lvl="0" marL="0" indent="0">
              <a:buNone/>
            </a:pPr>
          </a:p>
          <a:p>
            <a:pPr lvl="0" marL="0" indent="0">
              <a:buNone/>
            </a:pPr>
            <a:r>
              <a:rPr/>
              <a:t>Not</a:t>
            </a:r>
            <a:r>
              <a:rPr/>
              <a:t> </a:t>
            </a:r>
            <a:r>
              <a:rPr/>
              <a:t>$108.</a:t>
            </a:r>
            <a:r>
              <a:rPr/>
              <a:t> </a:t>
            </a:r>
            <a:r>
              <a:rPr/>
              <a:t>This</a:t>
            </a:r>
            <a:r>
              <a:rPr/>
              <a:t> </a:t>
            </a:r>
            <a:r>
              <a:rPr/>
              <a:t>will</a:t>
            </a:r>
            <a:r>
              <a:rPr/>
              <a:t> </a:t>
            </a:r>
            <a:r>
              <a:rPr/>
              <a:t>become</a:t>
            </a:r>
            <a:r>
              <a:rPr/>
              <a:t> </a:t>
            </a:r>
            <a:r>
              <a:rPr/>
              <a:t>clear</a:t>
            </a:r>
            <a:r>
              <a:rPr/>
              <a:t> </a:t>
            </a:r>
            <a:r>
              <a:rPr/>
              <a:t>later.</a:t>
            </a:r>
          </a:p>
        </p:txBody>
      </p:sp>
      <p:sp>
        <p:nvSpPr>
          <p:cNvPr id="4" name="Slide Number Placeholder 3"/>
          <p:cNvSpPr>
            <a:spLocks noGrp="1"/>
          </p:cNvSpPr>
          <p:nvPr>
            <p:ph type="sldNum" sz="quarter" idx="10"/>
          </p:nvPr>
        </p:nvSpPr>
        <p:spPr/>
        <p:txBody>
          <a:bodyPr/>
          <a:lstStyle/>
          <a:p>
            <a:fld id="{18BDFEC3-8487-43E8-A154-7C12CBC1FFF2}" type="slidenum">
              <a:rPr lang="en-US"/>
              <a:t>6</a:t>
            </a:fld>
            <a:endParaRPr lang="en-US"/>
          </a:p>
        </p:txBody>
      </p:sp>
    </p:spTree>
  </p:cSld>
</p:notes>
</file>

<file path=ppt/notesSlides/notesSlide10.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sSub><m:e><m:r><m:t>C</m:t></m:r></m:e><m:sub><m:r><m:t>1</m:t></m:r></m:sub></m:sSub><m:r><m:t>=</m:t></m:r><m:sSub><m:e><m:r><m:t>C</m:t></m:r></m:e><m:sub><m:r><m:t>0</m:t></m:r></m:sub></m:sSub><m:r><m:t>*</m:t></m:r><m:r><m:t>(</m:t></m:r><m:r><m:t>1</m:t></m:r><m:r><m:t>+</m:t></m:r><m:sSub><m:e><m:r><m:t>r</m:t></m:r></m:e><m:sub><m:r><m:t>0</m:t></m:r><m:r><m:t>,</m:t></m:r><m:r><m:t>1</m:t></m:r></m:sub></m:sSub><m:r><m:t>)</m:t></m:r><m:r><m:t>=</m:t></m:r><m:r><m:t>$</m:t></m:r><m:r><m:t>5</m:t></m:r><m:r><m:t>⋅</m:t></m:r><m:r><m:t>(</m:t></m:r><m:r><m:t>1</m:t></m:r><m:r><m:t>+</m:t></m:r><m:r><m:t>40</m:t></m:r><m:r><m:t>%</m:t></m:r><m:r><m:t>)</m:t></m:r><m:r><m:t>=</m:t></m:r><m:r><m:t>$</m:t></m:r><m:r><m:t>7</m:t></m:r></m:oMath></m:oMathPara></a14:m></a:p></p:txBody></p:sp><p:sp><p:nvSpPr><p:cNvPr id="4" name="Slide Number Placeholder 3" /><p:cNvSpPr><a:spLocks noGrp="1" /></p:cNvSpPr><p:nvPr><p:ph type="sldNum" sz="quarter" idx="10" /></p:nvPr></p:nvSpPr><p:spPr /><p:txBody><a:bodyPr /><a:lstStyle /><a:p><a:fld id="{18BDFEC3-8487-43E8-A154-7C12CBC1FFF2}" type="slidenum"><a:rPr lang="en-US" /><a:t>34</a:t></a:fld><a:endParaRPr lang="en-US" /></a:p></p:txBody></p:sp></p:spTree></p:cSld></p:notes>
</file>

<file path=ppt/notesSlides/notesSlide11.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t>F</m:t></m:r><m:r><m:t>V</m:t></m:r><m:r><m:t>=</m:t></m:r><m:r><m:t>P</m:t></m:r><m:r><m:t>V</m:t></m:r><m:r><m:t>⋅</m:t></m:r><m:r><m:t>(</m:t></m:r><m:r><m:t>1</m:t></m:r><m:r><m:t>+</m:t></m:r><m:r><m:t>r</m:t></m:r><m:r><m:t>)</m:t></m:r></m:oMath></m:oMathPara></a14:m></a:p><a:p><a:pPr lvl="0" marL="0" indent="0"><a:buNone /></a:pPr></a:p><a:p><a:pPr lvl="0" marL="0" indent="0"><a:buNone /></a:pPr><a:r><a:rPr /><a:t>It</a:t></a:r><a:r><a:rPr /><a:t> </a:t></a:r><a:r><a:rPr /><a:t>is</a:t></a:r><a:r><a:rPr /><a:t> </a:t></a:r><a:r><a:rPr /><a:t>just</a:t></a:r><a:r><a:rPr /><a:t> </a:t></a:r><a:r><a:rPr /><a:t>rearranged.</a:t></a:r></a:p></p:txBody></p:sp><p:sp><p:nvSpPr><p:cNvPr id="4" name="Slide Number Placeholder 3" /><p:cNvSpPr><a:spLocks noGrp="1" /></p:cNvSpPr><p:nvPr><p:ph type="sldNum" sz="quarter" idx="10" /></p:nvPr></p:nvSpPr><p:spPr /><p:txBody><a:bodyPr /><a:lstStyle /><a:p><a:fld id="{18BDFEC3-8487-43E8-A154-7C12CBC1FFF2}" type="slidenum"><a:rPr lang="en-US" /><a:t>35</a:t></a:fld><a:endParaRPr lang="en-US" /></a:p></p:txBody></p:sp></p:spTree></p:cSld></p:notes>
</file>

<file path=ppt/notesSlides/notesSlide12.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r><a:rPr /><a:t>It</a:t></a:r><a:r><a:rPr /><a:t> </a:t></a:r><a:r><a:rPr /><a:t>is</a:t></a:r><a:r><a:rPr /><a:t> </a:t></a:r><a:r><a:rPr /><a:t>just</a:t></a:r><a:r><a:rPr /><a:t> </a:t></a:r><a:r><a:rPr /><a:t>rearranged.</a:t></a:r></a:p><a:p><a:pPr lvl="0" marL="0" indent="0"><a:buNone /></a:pPr></a:p><a:p><a:pPr lvl="0" marL="0" indent="0"><a:buNone /></a:pPr><a14:m><m:oMathPara xmlns:m="http://schemas.openxmlformats.org/officeDocument/2006/math"><m:oMathParaPr><m:jc m:val="center" /></m:oMathParaPr><m:oMath><m:r><m:t>$</m:t></m:r><m:r><m:t>5</m:t></m:r><m:r><m:t>⋅</m:t></m:r><m:r><m:t>(</m:t></m:r><m:r><m:t>1</m:t></m:r><m:r><m:t>+</m:t></m:r><m:r><m:t>20</m:t></m:r><m:r><m:t>%</m:t></m:r><m:r><m:t>)</m:t></m:r><m:r><m:t>⋅</m:t></m:r><m:r><m:t>(</m:t></m:r><m:r><m:t>1</m:t></m:r><m:r><m:t>+</m:t></m:r><m:r><m:t>20</m:t></m:r><m:r><m:t>%</m:t></m:r><m:r><m:t>)</m:t></m:r><m:r><m:t>=</m:t></m:r><m:r><m:t>$</m:t></m:r><m:r><m:t>7.20</m:t></m:r></m:oMath></m:oMathPara></a14:m></a:p><a:p><a:pPr lvl="0" marL="0" indent="0"><a:buNone /></a:pPr></a:p><a:p><a:pPr lvl="0" marL="0" indent="0"><a:buNone /></a:pPr><a:r><a:rPr /><a:t>This</a:t></a:r><a:r><a:rPr /><a:t> </a:t></a:r><a:r><a:rPr /><a:t>is</a:t></a:r><a:r><a:rPr /><a:t> </a:t></a:r><a:r><a:rPr /><a:t>called</a:t></a:r><a:r><a:rPr /><a:t> </a:t></a:r><a:r><a:rPr b="1" /><a:t>compounding</a:t></a:r><a:r><a:rPr /><a:t>.</a:t></a:r><a:r><a:rPr /><a:t> </a:t></a:r><a:r><a:rPr /><a:t>It</a:t></a:r><a:r><a:rPr /><a:t> </a:t></a:r><a:r><a:rPr /><a:t>is</a:t></a:r><a:r><a:rPr /><a:t> </a:t></a:r><a:r><a:rPr /><a:t>earning</a:t></a:r><a:r><a:rPr /><a:t> </a:t></a:r><a:r><a:rPr /><a:t>interest</a:t></a:r><a:r><a:rPr /><a:t> </a:t></a:r><a:r><a:rPr /><a:t>on</a:t></a:r><a:r><a:rPr /><a:t> </a:t></a:r><a:r><a:rPr /><a:t>interest.</a:t></a:r></a:p></p:txBody></p:sp><p:sp><p:nvSpPr><p:cNvPr id="4" name="Slide Number Placeholder 3" /><p:cNvSpPr><a:spLocks noGrp="1" /></p:cNvSpPr><p:nvPr><p:ph type="sldNum" sz="quarter" idx="10" /></p:nvPr></p:nvSpPr><p:spPr /><p:txBody><a:bodyPr /><a:lstStyle /><a:p><a:fld id="{18BDFEC3-8487-43E8-A154-7C12CBC1FFF2}" type="slidenum"><a:rPr lang="en-US" /><a:t>36</a:t></a:fld><a:endParaRPr lang="en-US" /></a:p></p:txBody></p:sp></p:spTree></p:cSld></p:notes>
</file>

<file path=ppt/notesSlides/notesSlide13.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r><a:rPr /><a:t>It</a:t></a:r><a:r><a:rPr /><a:t> </a:t></a:r><a:r><a:rPr /><a:t>is</a:t></a:r><a:r><a:rPr /><a:t> </a:t></a:r><a:r><a:rPr /><a:t>just</a:t></a:r><a:r><a:rPr /><a:t> </a:t></a:r><a:r><a:rPr /><a:t>rearranged.</a:t></a:r></a:p><a:p><a:pPr lvl="0" marL="0" indent="0"><a:buNone /></a:pPr></a:p><a:p><a:pPr lvl="0" marL="0" indent="0"><a:buNone /></a:pPr><a14:m><m:oMathPara xmlns:m="http://schemas.openxmlformats.org/officeDocument/2006/math"><m:oMathParaPr><m:jc m:val="center" /></m:oMathParaPr><m:oMath><m:r><m:t>$</m:t></m:r><m:r><m:t>5</m:t></m:r><m:r><m:t>⋅</m:t></m:r><m:sSup><m:e><m:r><m:t>1.2</m:t></m:r></m:e><m:sup><m:r><m:t>x</m:t></m:r></m:sup></m:sSup></m:oMath></m:oMathPara></a14:m></a:p></p:txBody></p:sp><p:sp><p:nvSpPr><p:cNvPr id="4" name="Slide Number Placeholder 3" /><p:cNvSpPr><a:spLocks noGrp="1" /></p:cNvSpPr><p:nvPr><p:ph type="sldNum" sz="quarter" idx="10" /></p:nvPr></p:nvSpPr><p:spPr /><p:txBody><a:bodyPr /><a:lstStyle /><a:p><a:fld id="{18BDFEC3-8487-43E8-A154-7C12CBC1FFF2}" type="slidenum"><a:rPr lang="en-US" /><a:t>37</a:t></a:fld><a:endParaRPr lang="en-US" /></a:p></p:txBody></p:sp></p:spTree></p:cSld></p:notes>
</file>

<file path=ppt/notesSlides/notesSlide14.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rPr><m:nor /><m:sty m:val="p" /></m:rPr><m:t>Year 1</m:t></m:r><m:r><m:t>:</m:t></m:r><m:r><m:t>$</m:t></m:r><m:r><m:t>500</m:t></m:r><m:r><m:t>⋅</m:t></m:r><m:r><m:t>(</m:t></m:r><m:r><m:t>1</m:t></m:r><m:r><m:t>+</m:t></m:r><m:r><m:t>20</m:t></m:r><m:r><m:t>%</m:t></m:r><m:r><m:t>)</m:t></m:r><m:r><m:t>=</m:t></m:r><m:r><m:t>$</m:t></m:r><m:r><m:t>600</m:t></m:r></m:oMath></m:oMathPara></a14:m></a:p><a:p><a:pPr lvl="0" marL="0" indent="0"><a:buNone /></a:pPr></a:p><a:p><a:pPr lvl="0" marL="0" indent="0"><a:buNone /></a:pPr><a14:m><m:oMathPara xmlns:m="http://schemas.openxmlformats.org/officeDocument/2006/math"><m:oMathParaPr><m:jc m:val="center" /></m:oMathParaPr><m:oMath><m:r><m:rPr><m:nor /><m:sty m:val="p" /></m:rPr><m:t>Year 2</m:t></m:r><m:r><m:t>:</m:t></m:r><m:r><m:t>$</m:t></m:r><m:r><m:t>600</m:t></m:r><m:r><m:t>⋅</m:t></m:r><m:r><m:t>(</m:t></m:r><m:r><m:t>1</m:t></m:r><m:r><m:t>+</m:t></m:r><m:r><m:t>50</m:t></m:r><m:r><m:t>%</m:t></m:r><m:r><m:t>)</m:t></m:r><m:r><m:t>=</m:t></m:r><m:r><m:t>$</m:t></m:r><m:r><m:t>900</m:t></m:r></m:oMath></m:oMathPara></a14:m></a:p></p:txBody></p:sp><p:sp><p:nvSpPr><p:cNvPr id="4" name="Slide Number Placeholder 3" /><p:cNvSpPr><a:spLocks noGrp="1" /></p:cNvSpPr><p:nvPr><p:ph type="sldNum" sz="quarter" idx="10" /></p:nvPr></p:nvSpPr><p:spPr /><p:txBody><a:bodyPr /><a:lstStyle /><a:p><a:fld id="{18BDFEC3-8487-43E8-A154-7C12CBC1FFF2}" type="slidenum"><a:rPr lang="en-US" /><a:t>39</a:t></a:fld><a:endParaRPr lang="en-US" /></a:p></p:txBody></p:sp></p:spTree></p:cSld></p:notes>
</file>

<file path=ppt/notesSlides/notesSlide15.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t>$</m:t></m:r><m:r><m:t>900</m:t></m:r><m:r><m:t>/</m:t></m:r><m:r><m:t>$</m:t></m:r><m:r><m:t>500</m:t></m:r><m:r><m:t>=</m:t></m:r><m:r><m:t>80</m:t></m:r><m:r><m:t>%</m:t></m:r><m:r><m:t>≠</m:t></m:r><m:r><m:t>50</m:t></m:r><m:r><m:t>%</m:t></m:r><m:r><m:t>+</m:t></m:r><m:r><m:t>20</m:t></m:r><m:r><m:t>%</m:t></m:r></m:oMath></m:oMathPara></a14:m></a:p></p:txBody></p:sp><p:sp><p:nvSpPr><p:cNvPr id="4" name="Slide Number Placeholder 3" /><p:cNvSpPr><a:spLocks noGrp="1" /></p:cNvSpPr><p:nvPr><p:ph type="sldNum" sz="quarter" idx="10" /></p:nvPr></p:nvSpPr><p:spPr /><p:txBody><a:bodyPr /><a:lstStyle /><a:p><a:fld id="{18BDFEC3-8487-43E8-A154-7C12CBC1FFF2}" type="slidenum"><a:rPr lang="en-US" /><a:t>40</a:t></a:fld><a:endParaRPr lang="en-US" /></a:p></p:txBody></p:sp></p:spTree></p:cSld></p:notes>
</file>

<file path=ppt/notesSlides/notesSlide16.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t>(</m:t></m:r><m:r><m:t>1</m:t></m:r><m:r><m:t>+</m:t></m:r><m:sSub><m:e><m:r><m:t>r</m:t></m:r></m:e><m:sub><m:r><m:t>0</m:t></m:r><m:r><m:t>,</m:t></m:r><m:r><m:t>2</m:t></m:r></m:sub></m:sSub><m:r><m:t>)</m:t></m:r><m:r><m:t>=</m:t></m:r><m:r><m:t>(</m:t></m:r><m:r><m:t>1</m:t></m:r><m:r><m:t>+</m:t></m:r><m:sSub><m:e><m:r><m:t>r</m:t></m:r></m:e><m:sub><m:r><m:t>1</m:t></m:r></m:sub></m:sSub><m:r><m:t>)</m:t></m:r><m:r><m:t>⋅</m:t></m:r><m:r><m:t>(</m:t></m:r><m:r><m:t>1</m:t></m:r><m:r><m:t>+</m:t></m:r><m:sSub><m:e><m:r><m:t>r</m:t></m:r></m:e><m:sub><m:r><m:t>2</m:t></m:r></m:sub></m:sSub><m:r><m:t>)</m:t></m:r></m:oMath></m:oMathPara></a14:m></a:p></p:txBody></p:sp><p:sp><p:nvSpPr><p:cNvPr id="4" name="Slide Number Placeholder 3" /><p:cNvSpPr><a:spLocks noGrp="1" /></p:cNvSpPr><p:nvPr><p:ph type="sldNum" sz="quarter" idx="10" /></p:nvPr></p:nvSpPr><p:spPr /><p:txBody><a:bodyPr /><a:lstStyle /><a:p><a:fld id="{18BDFEC3-8487-43E8-A154-7C12CBC1FFF2}" type="slidenum"><a:rPr lang="en-US" /><a:t>41</a:t></a:fld><a:endParaRPr lang="en-US" /></a:p></p:txBody></p:sp></p:spTree></p:cSld></p:notes>
</file>

<file path=ppt/notesSlides/notesSlide17.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t>(</m:t></m:r><m:r><m:t>1</m:t></m:r><m:r><m:t>+</m:t></m:r><m:r><m:t>50</m:t></m:r><m:r><m:t>%</m:t></m:r><m:r><m:t>)</m:t></m:r><m:r><m:t>⋅</m:t></m:r><m:r><m:t>(</m:t></m:r><m:r><m:t>1</m:t></m:r><m:r><m:t>+</m:t></m:r><m:r><m:t>50</m:t></m:r><m:r><m:t>%</m:t></m:r><m:r><m:t>)</m:t></m:r><m:r><m:t>=</m:t></m:r><m:r><m:t>(</m:t></m:r><m:r><m:t>1</m:t></m:r><m:r><m:t>+</m:t></m:r><m:r><m:t>125</m:t></m:r><m:r><m:t>%</m:t></m:r><m:r><m:t>)</m:t></m:r><m:r><m:t>≠</m:t></m:r><m:r><m:t>(</m:t></m:r><m:r><m:t>1</m:t></m:r><m:r><m:t>+</m:t></m:r><m:r><m:t>100</m:t></m:r><m:r><m:t>%</m:t></m:r><m:r><m:t>)</m:t></m:r></m:oMath></m:oMathPara></a14:m></a:p><a:p><a:pPr lvl="0" marL="0" indent="0"><a:buNone /></a:pPr></a:p><a:p><a:pPr lvl="0" marL="0" indent="0"><a:buNone /></a:pPr><a:r><a:rPr /><a:t>This</a:t></a:r><a:r><a:rPr /><a:t> </a:t></a:r><a:r><a:rPr /><a:t>is</a:t></a:r><a:r><a:rPr /><a:t> </a:t></a:r><a:r><a:rPr /><a:t>not</a:t></a:r><a:r><a:rPr /><a:t> </a:t></a:r><a:r><a:rPr /><a:t>the</a:t></a:r><a:r><a:rPr /><a:t> </a:t></a:r><a:r><a:rPr /><a:t>$50%+50%=100%</a:t></a:r><a:r><a:rPr /><a:t> </a:t></a:r><a:r><a:rPr /><a:t>sum!</a:t></a:r></a:p></p:txBody></p:sp><p:sp><p:nvSpPr><p:cNvPr id="4" name="Slide Number Placeholder 3" /><p:cNvSpPr><a:spLocks noGrp="1" /></p:cNvSpPr><p:nvPr><p:ph type="sldNum" sz="quarter" idx="10" /></p:nvPr></p:nvSpPr><p:spPr /><p:txBody><a:bodyPr /><a:lstStyle /><a:p><a:fld id="{18BDFEC3-8487-43E8-A154-7C12CBC1FFF2}" type="slidenum"><a:rPr lang="en-US" /><a:t>44</a:t></a:fld><a:endParaRPr lang="en-US" /></a:p></p:txBody></p:sp></p:spTree></p:cSld></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marL="0" indent="0">
              <a:buNone/>
            </a:pPr>
            <a:r>
              <a:rPr b="1"/>
              <a:t>This</a:t>
            </a:r>
            <a:r>
              <a:rPr b="1"/>
              <a:t> </a:t>
            </a:r>
            <a:r>
              <a:rPr b="1"/>
              <a:t>is</a:t>
            </a:r>
            <a:r>
              <a:rPr b="1"/>
              <a:t> </a:t>
            </a:r>
            <a:r>
              <a:rPr b="1"/>
              <a:t>*not*</a:t>
            </a:r>
            <a:r>
              <a:rPr b="1"/>
              <a:t> </a:t>
            </a:r>
            <a:r>
              <a:rPr b="1"/>
              <a:t>the</a:t>
            </a:r>
            <a:r>
              <a:rPr b="1"/>
              <a:t> </a:t>
            </a:r>
            <a:r>
              <a:rPr b="1"/>
              <a:t>1+</a:t>
            </a:r>
            <a:r>
              <a:rPr b="1"/>
              <a:t> </a:t>
            </a:r>
            <a:r>
              <a:rPr b="1"/>
              <a:t>formula!</a:t>
            </a:r>
            <a:r>
              <a:rPr/>
              <a:t> </a:t>
            </a:r>
            <a:r>
              <a:rPr/>
              <a:t>It</a:t>
            </a:r>
            <a:r>
              <a:rPr/>
              <a:t> </a:t>
            </a:r>
            <a:r>
              <a:rPr/>
              <a:t>is</a:t>
            </a:r>
            <a:r>
              <a:rPr/>
              <a:t> </a:t>
            </a:r>
            <a:r>
              <a:rPr/>
              <a:t>not</a:t>
            </a:r>
            <a:r>
              <a:rPr/>
              <a:t> </a:t>
            </a:r>
            <a:r>
              <a:rPr/>
              <a:t>two</a:t>
            </a:r>
            <a:r>
              <a:rPr/>
              <a:t> </a:t>
            </a:r>
            <a:r>
              <a:rPr/>
              <a:t>rates</a:t>
            </a:r>
            <a:r>
              <a:rPr/>
              <a:t> </a:t>
            </a:r>
            <a:r>
              <a:rPr/>
              <a:t>in</a:t>
            </a:r>
            <a:r>
              <a:rPr/>
              <a:t> </a:t>
            </a:r>
            <a:r>
              <a:rPr/>
              <a:t>time-series,</a:t>
            </a:r>
            <a:r>
              <a:rPr/>
              <a:t> </a:t>
            </a:r>
            <a:r>
              <a:rPr/>
              <a:t>but</a:t>
            </a:r>
            <a:r>
              <a:rPr/>
              <a:t> </a:t>
            </a:r>
            <a:r>
              <a:rPr/>
              <a:t>two</a:t>
            </a:r>
            <a:r>
              <a:rPr/>
              <a:t> </a:t>
            </a:r>
            <a:r>
              <a:rPr/>
              <a:t>rates</a:t>
            </a:r>
            <a:r>
              <a:rPr/>
              <a:t> </a:t>
            </a:r>
            <a:r>
              <a:rPr/>
              <a:t>at</a:t>
            </a:r>
            <a:r>
              <a:rPr/>
              <a:t> </a:t>
            </a:r>
            <a:r>
              <a:rPr/>
              <a:t>the</a:t>
            </a:r>
            <a:r>
              <a:rPr/>
              <a:t> </a:t>
            </a:r>
            <a:r>
              <a:rPr/>
              <a:t>same</a:t>
            </a:r>
            <a:r>
              <a:rPr/>
              <a:t> </a:t>
            </a:r>
            <a:r>
              <a:rPr/>
              <a:t>time.</a:t>
            </a:r>
          </a:p>
          <a:p>
            <a:pPr lvl="0" marL="0" indent="0">
              <a:buNone/>
            </a:pPr>
          </a:p>
          <a:p>
            <a:pPr lvl="0" marL="0" indent="0">
              <a:buNone/>
            </a:pPr>
            <a:r>
              <a:rPr/>
              <a:t>The</a:t>
            </a:r>
            <a:r>
              <a:rPr/>
              <a:t> </a:t>
            </a:r>
            <a:r>
              <a:rPr/>
              <a:t>rate</a:t>
            </a:r>
            <a:r>
              <a:rPr/>
              <a:t> </a:t>
            </a:r>
            <a:r>
              <a:rPr/>
              <a:t>of</a:t>
            </a:r>
            <a:r>
              <a:rPr/>
              <a:t> </a:t>
            </a:r>
            <a:r>
              <a:rPr/>
              <a:t>return</a:t>
            </a:r>
            <a:r>
              <a:rPr/>
              <a:t> </a:t>
            </a:r>
            <a:r>
              <a:rPr/>
              <a:t>is</a:t>
            </a:r>
            <a:r>
              <a:rPr/>
              <a:t> </a:t>
            </a:r>
            <a:r>
              <a:rPr/>
              <a:t>15%.</a:t>
            </a:r>
          </a:p>
        </p:txBody>
      </p:sp>
      <p:sp>
        <p:nvSpPr>
          <p:cNvPr id="4" name="Slide Number Placeholder 3"/>
          <p:cNvSpPr>
            <a:spLocks noGrp="1"/>
          </p:cNvSpPr>
          <p:nvPr>
            <p:ph type="sldNum" sz="quarter" idx="10"/>
          </p:nvPr>
        </p:nvSpPr>
        <p:spPr/>
        <p:txBody>
          <a:bodyPr/>
          <a:lstStyle/>
          <a:p>
            <a:fld id="{18BDFEC3-8487-43E8-A154-7C12CBC1FFF2}" type="slidenum">
              <a:rPr lang="en-US"/>
              <a:t>45</a:t>
            </a:fld>
            <a:endParaRPr lang="en-US"/>
          </a:p>
        </p:txBody>
      </p:sp>
    </p:spTree>
  </p:cSld>
</p:notes>
</file>

<file path=ppt/notesSlides/notesSlide19.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r><a:rPr /><a:t>There</a:t></a:r><a:r><a:rPr /><a:t> </a:t></a:r><a:r><a:rPr /><a:t>are</a:t></a:r><a:r><a:rPr /><a:t> </a:t></a:r><a:r><a:rPr /><a:t>12</a:t></a:r><a:r><a:rPr /><a:t> </a:t></a:r><a:r><a:rPr /><a:t>months</a:t></a:r><a:r><a:rPr /><a:t> </a:t></a:r><a:r><a:rPr /><a:t>in</a:t></a:r><a:r><a:rPr /><a:t> </a:t></a:r><a:r><a:rPr /><a:t>1</a:t></a:r><a:r><a:rPr /><a:t> </a:t></a:r><a:r><a:rPr /><a:t>year.</a:t></a:r><a:r><a:rPr /><a:t> </a:t></a:r><a:r><a:rPr /><a:t>After</a:t></a:r><a:r><a:rPr /><a:t> </a:t></a:r><a:r><a:rPr /><a:t>1</a:t></a:r><a:r><a:rPr /><a:t> </a:t></a:r><a:r><a:rPr /><a:t>month,</a:t></a:r><a:r><a:rPr /><a:t> </a:t></a:r><a:r><a:rPr /><a:t>you</a:t></a:r><a:r><a:rPr /><a:t> </a:t></a:r><a:r><a:rPr /><a:t>have</a:t></a:r><a:r><a:rPr /><a:t> </a:t></a:r><a:r><a:rPr /><a:t>$1.01.</a:t></a:r><a:r><a:rPr /><a:t> </a:t></a:r><a:r><a:rPr /><a:t>After</a:t></a:r><a:r><a:rPr /><a:t> </a:t></a:r><a:r><a:rPr /><a:t>2</a:t></a:r><a:r><a:rPr /><a:t> </a:t></a:r><a:r><a:rPr /><a:t>months,</a:t></a:r><a:r><a:rPr /><a:t> </a:t></a:r><a:r><a:rPr /><a:t>you</a:t></a:r><a:r><a:rPr /><a:t> </a:t></a:r><a:r><a:rPr /><a:t>have</a:t></a:r><a:r><a:rPr /><a:t> </a:t></a:r><a:r><a:rPr /><a:t>$</a:t></a:r><a:r><a:rPr /><a:t> </a:t></a:r><a:r><a:rPr /><a:t>$1.01</a:t></a:r><a:r><a:rPr /><a:t> </a:t></a:r><a:r><a:rPr /><a:t>*</a:t></a:r><a:r><a:rPr /><a:t> </a:t></a:r><a:r><a:rPr /><a:t>1.01=$1.0201</a:t></a:r><a:r><a:rPr /><a:t> </a:t></a:r><a:r><a:rPr /><a:t>.</a:t></a:r><a:r><a:rPr /><a:t> </a:t></a:r><a:r><a:rPr /><a:t>After</a:t></a:r><a:r><a:rPr /><a:t> </a:t></a:r><a:r><a:rPr /><a:t>three</a:t></a:r><a:r><a:rPr /><a:t> </a:t></a:r><a:r><a:rPr /><a:t>months,</a:t></a:r><a:r><a:rPr /><a:t> </a:t></a:r><a:r><a:rPr /><a:t>you</a:t></a:r><a:r><a:rPr /><a:t> </a:t></a:r><a:r><a:rPr /><a:t>have</a:t></a:r><a:r><a:rPr /><a:t> </a:t></a:r><a:r><a:rPr /><a:t>$</a:t></a:r><a:r><a:rPr /><a:t> </a:t></a:r><a:r><a:rPr /><a:t>$1.0201</a:t></a:r><a:r><a:rPr /><a:t> </a:t></a:r><a:r><a:rPr /><a:t>*</a:t></a:r><a:r><a:rPr /><a:t> </a:t></a:r><a:r><a:rPr /><a:t>1.01</a:t></a:r><a:r><a:rPr /><a:t> </a:t></a:r><a:r><a:rPr /><a:t>=</a:t></a:r><a:r><a:rPr /><a:t> </a:t></a:r><a:r><a:rPr /><a:t>$1.030301</a:t></a:r><a:r><a:rPr /><a:t> </a:t></a:r><a:r><a:rPr /><a:t>,</a:t></a:r><a:r><a:rPr /><a:t> </a:t></a:r><a:r><a:rPr /><a:t>and</a:t></a:r><a:r><a:rPr /><a:t> </a:t></a:r><a:r><a:rPr /><a:t>so</a:t></a:r><a:r><a:rPr /><a:t> </a:t></a:r><a:r><a:rPr /><a:t>on.</a:t></a:r><a:r><a:rPr /><a:t> </a:t></a:r><a:r><a:rPr /><a:t>The</a:t></a:r><a:r><a:rPr /><a:t> </a:t></a:r><a:r><a:rPr /><a:t>formula</a:t></a:r><a:r><a:rPr /><a:t> </a:t></a:r><a:r><a:rPr /><a:t>is</a:t></a:r></a:p><a:p><a:pPr lvl="0" marL="0" indent="0"><a:buNone /></a:pPr></a:p><a:p><a:pPr lvl="0" marL="0" indent="0"><a:buNone /></a:pPr><a14:m><m:oMathPara xmlns:m="http://schemas.openxmlformats.org/officeDocument/2006/math"><m:oMathParaPr><m:jc m:val="center" /></m:oMathParaPr><m:oMath><m:r><m:t>(</m:t></m:r><m:r><m:t>1</m:t></m:r><m:r><m:t>+</m:t></m:r><m:r><m:t>0.01</m:t></m:r><m:sSup><m:e><m:r><m:t>)</m:t></m:r></m:e><m:sup><m:r><m:t>12</m:t></m:r></m:sup></m:sSup><m:r><m:t>≈</m:t></m:r><m:r><m:t>(</m:t></m:r><m:r><m:t>1</m:t></m:r><m:r><m:t>+</m:t></m:r><m:r><m:t>12.68</m:t></m:r><m:r><m:t>%</m:t></m:r><m:r><m:t>)</m:t></m:r></m:oMath></m:oMathPara></a14:m></a:p><a:p><a:pPr lvl="0" marL="0" indent="0"><a:buNone /></a:pPr></a:p><a:p><a:pPr lvl="0" marL="0" indent="0"><a:buNone /></a:pPr><a14:m><m:oMathPara xmlns:m="http://schemas.openxmlformats.org/officeDocument/2006/math"><m:oMathParaPr><m:jc m:val="center" /></m:oMathParaPr><m:oMath><m:r><m:t>(</m:t></m:r><m:r><m:t>1</m:t></m:r><m:r><m:t>+</m:t></m:r><m:sSub><m:e><m:r><m:t>r</m:t></m:r></m:e><m:sub><m:r><m:rPr><m:nor /><m:sty m:val="p" /></m:rPr><m:t>monthly</m:t></m:r></m:sub></m:sSub><m:sSup><m:e><m:r><m:t>)</m:t></m:r></m:e><m:sup><m:r><m:t>12</m:t></m:r></m:sup></m:sSup><m:r><m:t>=</m:t></m:r><m:r><m:t>(</m:t></m:r><m:r><m:t>1</m:t></m:r><m:r><m:t>+</m:t></m:r><m:sSub><m:e><m:r><m:t>r</m:t></m:r></m:e><m:sub><m:r><m:rPr><m:nor /><m:sty m:val="p" /></m:rPr><m:t>yearly</m:t></m:r></m:sub></m:sSub><m:r><m:t>)</m:t></m:r></m:oMath></m:oMathPara></a14:m></a:p><a:p><a:pPr lvl="0" marL="0" indent="0"><a:buNone /></a:pPr></a:p><a:p><a:pPr lvl="0" marL="0" indent="0"><a:buNone /></a:pPr><a:r><a:rPr /><a:t>So,</a:t></a:r><a:r><a:rPr /><a:t> </a:t></a:r><a:r><a:rPr /><a:t>after</a:t></a:r><a:r><a:rPr /><a:t> </a:t></a:r><a:r><a:rPr /><a:t>1</a:t></a:r><a:r><a:rPr /><a:t> </a:t></a:r><a:r><a:rPr /><a:t>year</a:t></a:r><a:r><a:rPr /><a:t> </a:t></a:r><a:r><a:rPr /><a:t>in</a:t></a:r><a:r><a:rPr /><a:t> </a:t></a:r><a:r><a:rPr /><a:t>the</a:t></a:r><a:r><a:rPr /><a:t> </a:t></a:r><a:r><a:rPr /><a:t>bank,</a:t></a:r><a:r><a:rPr /><a:t> </a:t></a:r><a:r><a:rPr /><a:t>for</a:t></a:r><a:r><a:rPr /><a:t> </a:t></a:r><a:r><a:rPr /><a:t>each</a:t></a:r><a:r><a:rPr /><a:t> </a:t></a:r><a:r><a:rPr /><a:t>$100</a:t></a:r><a:r><a:rPr /><a:t> </a:t></a:r><a:r><a:rPr /><a:t>invested,</a:t></a:r><a:r><a:rPr /><a:t> </a:t></a:r><a:r><a:rPr /><a:t>you</a:t></a:r><a:r><a:rPr /><a:t> </a:t></a:r><a:r><a:rPr /><a:t>will</a:t></a:r><a:r><a:rPr /><a:t> </a:t></a:r><a:r><a:rPr /><a:t>have</a:t></a:r><a:r><a:rPr /><a:t> </a:t></a:r><a:r><a:rPr /><a:t>$112.68,</a:t></a:r><a:r><a:rPr /><a:t> </a:t></a:r><a:r><a:rPr /><a:t>not</a:t></a:r><a:r><a:rPr /><a:t> </a:t></a:r><a:r><a:rPr /><a:t>twelve</a:t></a:r><a:r><a:rPr /><a:t> </a:t></a:r><a:r><a:rPr /><a:t>times</a:t></a:r><a:r><a:rPr /><a:t> </a:t></a:r><a:r><a:rPr /><a:t>one</a:t></a:r><a:r><a:rPr /><a:t> </a:t></a:r><a:r><a:rPr /><a:t>percent</a:t></a:r><a:r><a:rPr /><a:t> </a:t></a:r><a:r><a:rPr /><a:t>($112.00)</a:t></a:r></a:p></p:txBody></p:sp><p:sp><p:nvSpPr><p:cNvPr id="4" name="Slide Number Placeholder 3" /><p:cNvSpPr><a:spLocks noGrp="1" /></p:cNvSpPr><p:nvPr><p:ph type="sldNum" sz="quarter" idx="10" /></p:nvPr></p:nvSpPr><p:spPr /><p:txBody><a:bodyPr /><a:lstStyle /><a:p><a:fld id="{18BDFEC3-8487-43E8-A154-7C12CBC1FFF2}" type="slidenum"><a:rPr lang="en-US" /><a:t>47</a:t></a:fld><a:endParaRPr lang="en-US" /></a:p></p:txBody></p:sp></p:spTree></p:cSld></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indent="0">
              <a:buNone/>
            </a:pPr>
            <a:r>
              <a:rPr>
                <a:latin typeface="Courier"/>
              </a:rPr>
              <a:t>- Yes. It means you got a lot of dividends.
- For example, $100 in $P_0$, $10 in dividends, $95 in P~1~ gives you a rate of return of 5% with a price change of --5%.</a:t>
            </a:r>
          </a:p>
          <a:p>
            <a:pPr lvl="0" marL="0" indent="0">
              <a:buNone/>
            </a:pPr>
          </a:p>
          <a:p>
            <a:pPr lvl="0" indent="0">
              <a:buNone/>
            </a:pPr>
            <a:r>
              <a:rPr>
                <a:latin typeface="Courier"/>
              </a:rPr>
              <a:t>- only if coupon can be negative, so usually no.</a:t>
            </a:r>
          </a:p>
        </p:txBody>
      </p:sp>
      <p:sp>
        <p:nvSpPr>
          <p:cNvPr id="4" name="Slide Number Placeholder 3"/>
          <p:cNvSpPr>
            <a:spLocks noGrp="1"/>
          </p:cNvSpPr>
          <p:nvPr>
            <p:ph type="sldNum" sz="quarter" idx="10"/>
          </p:nvPr>
        </p:nvSpPr>
        <p:spPr/>
        <p:txBody>
          <a:bodyPr/>
          <a:lstStyle/>
          <a:p>
            <a:fld id="{18BDFEC3-8487-43E8-A154-7C12CBC1FFF2}" type="slidenum">
              <a:rPr lang="en-US"/>
              <a:t>24</a:t>
            </a:fld>
            <a:endParaRPr lang="en-US"/>
          </a:p>
        </p:txBody>
      </p:sp>
    </p:spTree>
  </p:cSld>
</p:notes>
</file>

<file path=ppt/notesSlides/notesSlide20.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r><a:rPr /><a:t>There</a:t></a:r><a:r><a:rPr /><a:t> </a:t></a:r><a:r><a:rPr /><a:t>are</a:t></a:r><a:r><a:rPr /><a:t> </a:t></a:r><a:r><a:rPr /><a:t>7</a:t></a:r><a:r><a:rPr /><a:t> </a:t></a:r><a:r><a:rPr /><a:t>days</a:t></a:r><a:r><a:rPr /><a:t> </a:t></a:r><a:r><a:rPr /><a:t>in</a:t></a:r><a:r><a:rPr /><a:t> </a:t></a:r><a:r><a:rPr /><a:t>a</a:t></a:r><a:r><a:rPr /><a:t> </a:t></a:r><a:r><a:rPr /><a:t>week.</a:t></a:r></a:p><a:p><a:pPr lvl="0" marL="0" indent="0"><a:buNone /></a:pPr></a:p><a:p><a:pPr lvl="0" marL="0" indent="0"><a:buNone /></a:pPr><a14:m><m:oMathPara xmlns:m="http://schemas.openxmlformats.org/officeDocument/2006/math"><m:oMathParaPr><m:jc m:val="center" /></m:oMathParaPr><m:oMath><m:r><m:t>(</m:t></m:r><m:r><m:t>1</m:t></m:r><m:r><m:t>+</m:t></m:r><m:sSub><m:e><m:r><m:t>r</m:t></m:r></m:e><m:sub><m:r><m:rPr><m:nor /><m:sty m:val="p" /></m:rPr><m:t>weekly</m:t></m:r></m:sub></m:sSub><m:r><m:t>)</m:t></m:r><m:r><m:t>=</m:t></m:r><m:r><m:t>(</m:t></m:r><m:r><m:t>1</m:t></m:r><m:r><m:t>+</m:t></m:r><m:r><m:t>0.0002</m:t></m:r><m:sSup><m:e><m:r><m:t>)</m:t></m:r></m:e><m:sup><m:r><m:t>7</m:t></m:r></m:sup></m:sSup><m:r><m:t>≈</m:t></m:r><m:r><m:t>1</m:t></m:r><m:r><m:t>+</m:t></m:r><m:r><m:t>0.001400084</m:t></m:r><m:r><m:t>.</m:t></m:r><m:r><m:t>.</m:t></m:r><m:r><m:t>.</m:t></m:r></m:oMath></m:oMathPara></a14:m></a:p><a:p><a:pPr lvl="0" marL="0" indent="0"><a:buNone /></a:pPr></a:p><a:p><a:pPr lvl="0" marL="0" indent="0"><a:buNone /></a:pPr><a:r><a:rPr /><a:t>So,</a:t></a:r><a:r><a:rPr /><a:t> </a:t></a:r><a:r><a:rPr /><a:t>after</a:t></a:r><a:r><a:rPr /><a:t> </a:t></a:r><a:r><a:rPr /><a:t>one</a:t></a:r><a:r><a:rPr /><a:t> </a:t></a:r><a:r><a:rPr /><a:t>week,</a:t></a:r><a:r><a:rPr /><a:t> </a:t></a:r><a:r><a:rPr /><a:t>your</a:t></a:r><a:r><a:rPr /><a:t> </a:t></a:r><a:r><a:rPr /><a:t>weekly</a:t></a:r><a:r><a:rPr /><a:t> </a:t></a:r><a:r><a:rPr /><a:t>interest</a:t></a:r><a:r><a:rPr /><a:t> </a:t></a:r><a:r><a:rPr /><a:t>is</a:t></a:r><a:r><a:rPr /><a:t> </a:t></a:r><a14:m><m:oMath xmlns:m="http://schemas.openxmlformats.org/officeDocument/2006/math"><m:sSub><m:e><m:r><m:t>r</m:t></m:r></m:e><m:sub><m:r><m:rPr><m:nor /><m:sty m:val="p" /></m:rPr><m:t>weekly</m:t></m:r></m:sub></m:sSub><m:r><m:t>≈</m:t></m:r><m:r><m:t>0.1400084</m:t></m:r><m:r><m:t>.</m:t></m:r><m:r><m:t>.</m:t></m:r><m:r><m:t>.</m:t></m:r><m:r><m:t>%</m:t></m:r></m:oMath></a14:m><a:r><a:rPr /><a:t>.</a:t></a:r><a:r><a:rPr /><a:t> </a:t></a:r><a:r><a:rPr /><a:t>Note</a:t></a:r><a:r><a:rPr /><a:t> </a:t></a:r><a:r><a:rPr /><a:t>how</a:t></a:r><a:r><a:rPr /><a:t> </a:t></a:r><a:r><a:rPr /><a:t>close</a:t></a:r><a:r><a:rPr /><a:t> </a:t></a:r><a14:m><m:oMath xmlns:m="http://schemas.openxmlformats.org/officeDocument/2006/math"><m:r><m:t>7</m:t></m:r><m:r><m:t>⋅</m:t></m:r><m:r><m:t>0.0002</m:t></m:r></m:oMath></a14:m><a:r><a:rPr /><a:t> </a:t></a:r><a:r><a:rPr /><a:t>is</a:t></a:r><a:r><a:rPr /><a:t> </a:t></a:r><a:r><a:rPr /><a:t>to</a:t></a:r><a:r><a:rPr /><a:t> </a:t></a:r><a:r><a:rPr /><a:t>the</a:t></a:r><a:r><a:rPr /><a:t> </a:t></a:r><a:r><a:rPr /><a:t>correct</a:t></a:r><a:r><a:rPr /><a:t> </a:t></a:r><a:r><a:rPr /><a:t>answer!</a:t></a:r></a:p></p:txBody></p:sp><p:sp><p:nvSpPr><p:cNvPr id="4" name="Slide Number Placeholder 3" /><p:cNvSpPr><a:spLocks noGrp="1" /></p:cNvSpPr><p:nvPr><p:ph type="sldNum" sz="quarter" idx="10" /></p:nvPr></p:nvSpPr><p:spPr /><p:txBody><a:bodyPr /><a:lstStyle /><a:p><a:fld id="{18BDFEC3-8487-43E8-A154-7C12CBC1FFF2}" type="slidenum"><a:rPr lang="en-US" /><a:t>48</a:t></a:fld><a:endParaRPr lang="en-US" /></a:p></p:txBody></p:sp></p:spTree></p:cSld></p:notes>
</file>

<file path=ppt/notesSlides/notesSlide21.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t>(</m:t></m:r><m:r><m:t>1</m:t></m:r><m:r><m:t>+</m:t></m:r><m:r><m:t>8</m:t></m:r><m:r><m:t>%</m:t></m:r><m:sSup><m:e><m:r><m:t>)</m:t></m:r></m:e><m:sup><m:r><m:t>1</m:t></m:r><m:r><m:t>/</m:t></m:r><m:r><m:t>12</m:t></m:r></m:sup></m:sSup><m:r><m:t>≈</m:t></m:r><m:r><m:t>1.0064</m:t></m:r></m:oMath></m:oMathPara></a14:m></a:p><a:p><a:pPr lvl="0" marL="0" indent="0"><a:buNone /></a:pPr></a:p><a:p><a:pPr lvl="0" marL="0" indent="0"><a:buNone /></a:pPr><a:r><a:rPr /><a:t>So,</a:t></a:r><a:r><a:rPr /><a:t> </a:t></a:r><a:r><a:rPr /><a:t>you</a:t></a:r><a:r><a:rPr /><a:t> </a:t></a:r><a:r><a:rPr /><a:t>will</a:t></a:r><a:r><a:rPr /><a:t> </a:t></a:r><a:r><a:rPr /><a:t>have</a:t></a:r><a:r><a:rPr /><a:t> </a:t></a:r><a14:m><m:oMath xmlns:m="http://schemas.openxmlformats.org/officeDocument/2006/math"><m:r><m:t>≈</m:t></m:r><m:r><m:t>$</m:t></m:r><m:r><m:t>201.286</m:t></m:r></m:oMath></a14:m><a:r><a:rPr /><a:t>.</a:t></a:r></a:p></p:txBody></p:sp><p:sp><p:nvSpPr><p:cNvPr id="4" name="Slide Number Placeholder 3" /><p:cNvSpPr><a:spLocks noGrp="1" /></p:cNvSpPr><p:nvPr><p:ph type="sldNum" sz="quarter" idx="10" /></p:nvPr></p:nvSpPr><p:spPr /><p:txBody><a:bodyPr /><a:lstStyle /><a:p><a:fld id="{18BDFEC3-8487-43E8-A154-7C12CBC1FFF2}" type="slidenum"><a:rPr lang="en-US" /><a:t>51</a:t></a:fld><a:endParaRPr lang="en-US" /></a:p></p:txBody></p:sp></p:spTree></p:cSld></p:notes>
</file>

<file path=ppt/notesSlides/notesSlide22.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r><a:rPr /><a:t>Assume</a:t></a:r><a:r><a:rPr /><a:t> </a:t></a:r><a:r><a:rPr /><a:t>1</a:t></a:r><a:r><a:rPr /><a:t> </a:t></a:r><a:r><a:rPr /><a:t>year</a:t></a:r><a:r><a:rPr /><a:t> </a:t></a:r><a:r><a:rPr /><a:t>=</a:t></a:r><a:r><a:rPr /><a:t> </a:t></a:r><a:r><a:rPr /><a:t>365</a:t></a:r><a:r><a:rPr /><a:t> </a:t></a:r><a:r><a:rPr /><a:t>days.</a:t></a:r><a:r><a:rPr /><a:t> </a:t></a:r><a:r><a:rPr /><a:t>For</a:t></a:r><a:r><a:rPr /><a:t> </a:t></a:r><a:r><a:rPr /><a:t>each</a:t></a:r><a:r><a:rPr /><a:t> </a:t></a:r><a:r><a:rPr /><a:t>dollar</a:t></a:r><a:r><a:rPr /><a:t> </a:t></a:r><a:r><a:rPr /><a:t>put</a:t></a:r><a:r><a:rPr /><a:t> </a:t></a:r><a:r><a:rPr /><a:t>into</a:t></a:r><a:r><a:rPr /><a:t> </a:t></a:r><a:r><a:rPr /><a:t>the</a:t></a:r><a:r><a:rPr /><a:t> </a:t></a:r><a:r><a:rPr /><a:t>bank,</a:t></a:r><a:r><a:rPr /><a:t> </a:t></a:r><a:r><a:rPr /><a:t>you</a:t></a:r><a:r><a:rPr /><a:t> </a:t></a:r><a:r><a:rPr /><a:t>end</a:t></a:r><a:r><a:rPr /><a:t> </a:t></a:r><a:r><a:rPr /><a:t>up</a:t></a:r><a:r><a:rPr /><a:t> </a:t></a:r><a:r><a:rPr /><a:t>with</a:t></a:r><a:r><a:rPr /><a:t> </a:t></a:r><a:r><a:rPr /><a:t>$1.14</a:t></a:r><a:r><a:rPr /><a:t> </a:t></a:r><a:r><a:rPr /><a:t>at</a:t></a:r><a:r><a:rPr /><a:t> </a:t></a:r><a:r><a:rPr /><a:t>the</a:t></a:r><a:r><a:rPr /><a:t> </a:t></a:r><a:r><a:rPr /><a:t>end</a:t></a:r><a:r><a:rPr /><a:t> </a:t></a:r><a:r><a:rPr /><a:t>of</a:t></a:r><a:r><a:rPr /><a:t> </a:t></a:r><a:r><a:rPr /><a:t>the</a:t></a:r><a:r><a:rPr /><a:t> </a:t></a:r><a:r><a:rPr /><a:t>year.</a:t></a:r><a:r><a:rPr /><a:t> </a:t></a:r><a:r><a:rPr /><a:t>So,</a:t></a:r><a:r><a:rPr /><a:t> </a:t></a:r><a:r><a:rPr /><a:t>solve</a:t></a:r></a:p><a:p><a:pPr lvl="0" marL="0" indent="0"><a:buNone /></a:pPr></a:p><a:p><a:pPr lvl="0" marL="0" indent="0"><a:buNone /></a:pPr><a14:m><m:oMathPara xmlns:m="http://schemas.openxmlformats.org/officeDocument/2006/math"><m:oMathParaPr><m:jc m:val="center" /></m:oMathParaPr><m:oMath><m:r><m:t>(</m:t></m:r><m:r><m:t>1</m:t></m:r><m:r><m:t>+</m:t></m:r><m:sSub><m:e><m:r><m:t>r</m:t></m:r></m:e><m:sub><m:r><m:rPr><m:nor /><m:sty m:val="p" /></m:rPr><m:t>daily</m:t></m:r></m:sub></m:sSub><m:sSup><m:e><m:r><m:t>)</m:t></m:r></m:e><m:sup><m:r><m:t>365</m:t></m:r></m:sup></m:sSup><m:r><m:t>=</m:t></m:r><m:r><m:t>(</m:t></m:r><m:r><m:t>1</m:t></m:r><m:r><m:t>+</m:t></m:r><m:sSub><m:e><m:r><m:t>r</m:t></m:r></m:e><m:sub><m:r><m:rPr><m:nor /><m:sty m:val="p" /></m:rPr><m:t>yearly</m:t></m:r></m:sub></m:sSub><m:r><m:t>)</m:t></m:r><m:r><m:t>=</m:t></m:r><m:r><m:t>$</m:t></m:r><m:r><m:t>1.14</m:t></m:r></m:oMath></m:oMathPara></a14:m></a:p><a:p><a:pPr lvl="0" marL="0" indent="0"><a:buNone /></a:pPr></a:p><a:p><a:pPr lvl="0" marL="0" indent="0"><a:buNone /></a:pPr><a:r><a:rPr /><a:t>to</a:t></a:r><a:r><a:rPr /><a:t> </a:t></a:r><a:r><a:rPr /><a:t>find</a:t></a:r><a:r><a:rPr /><a:t> </a:t></a:r><a:r><a:rPr /><a:t>that</a:t></a:r><a:r><a:rPr /><a:t> </a:t></a:r><a:r><a:rPr /><a:t>your</a:t></a:r><a:r><a:rPr /><a:t> </a:t></a:r><a:r><a:rPr /><a:t>daily</a:t></a:r><a:r><a:rPr /><a:t> </a:t></a:r><a:r><a:rPr /><a:t>interest</a:t></a:r><a:r><a:rPr /><a:t> </a:t></a:r><a:r><a:rPr /><a:t>rate</a:t></a:r><a:r><a:rPr /><a:t> </a:t></a:r><a:r><a:rPr /><a:t>is</a:t></a:r></a:p><a:p><a:pPr lvl="0" marL="0" indent="0"><a:buNone /></a:pPr></a:p><a:p><a:pPr lvl="0" marL="0" indent="0"><a:buNone /></a:pPr><a14:m><m:oMathPara xmlns:m="http://schemas.openxmlformats.org/officeDocument/2006/math"><m:oMathParaPr><m:jc m:val="center" /></m:oMathParaPr><m:oMath><m:sSub><m:e><m:r><m:t>r</m:t></m:r></m:e><m:sub><m:r><m:rPr><m:nor /><m:sty m:val="p" /></m:rPr><m:t>daily</m:t></m:r></m:sub></m:sSub><m:r><m:t>=</m:t></m:r><m:r><m:t>(</m:t></m:r><m:r><m:t>1</m:t></m:r><m:r><m:t>+</m:t></m:r><m:sSub><m:e><m:r><m:t>r</m:t></m:r></m:e><m:sub><m:r><m:rPr><m:nor /><m:sty m:val="p" /></m:rPr><m:t>year</m:t></m:r></m:sub></m:sSub><m:sSup><m:e><m:r><m:t>)</m:t></m:r></m:e><m:sup><m:r><m:t>1</m:t></m:r><m:r><m:t>/</m:t></m:r><m:r><m:t>365</m:t></m:r></m:sup></m:sSup><m:r><m:t>≈</m:t></m:r><m:r><m:t>0.000359</m:t></m:r><m:r><m:t>=</m:t></m:r><m:r><m:t>0.0359</m:t></m:r><m:r><m:t>%</m:t></m:r></m:oMath></m:oMathPara></a14:m></a:p></p:txBody></p:sp><p:sp><p:nvSpPr><p:cNvPr id="4" name="Slide Number Placeholder 3" /><p:cNvSpPr><a:spLocks noGrp="1" /></p:cNvSpPr><p:nvPr><p:ph type="sldNum" sz="quarter" idx="10" /></p:nvPr></p:nvSpPr><p:spPr /><p:txBody><a:bodyPr /><a:lstStyle /><a:p><a:fld id="{18BDFEC3-8487-43E8-A154-7C12CBC1FFF2}" type="slidenum"><a:rPr lang="en-US" /><a:t>52</a:t></a:fld><a:endParaRPr lang="en-US" /></a:p></p:txBody></p:sp></p:spTree></p:cSld></p:notes>
</file>

<file path=ppt/notesSlides/notesSlide23.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r><a:rPr /><a:t>You</a:t></a:r><a:r><a:rPr /><a:t> </a:t></a:r><a:r><a:rPr /><a:t>have</a:t></a:r><a:r><a:rPr /><a:t> </a:t></a:r><a:r><a:rPr /><a:t>about</a:t></a:r><a:r><a:rPr /><a:t> </a:t></a:r><a14:m><m:oMath xmlns:m="http://schemas.openxmlformats.org/officeDocument/2006/math"><m:r><m:t>30.4</m:t></m:r><m:r><m:t>/</m:t></m:r><m:r><m:t>7</m:t></m:r><m:r><m:t>≈</m:t></m:r><m:r><m:t>4.35</m:t></m:r></m:oMath></a14:m><a:r><a:rPr /><a:t> </a:t></a:r><a:r><a:rPr /><a:t>weeks</a:t></a:r><a:r><a:rPr /><a:t> </a:t></a:r><a:r><a:rPr /><a:t>per</a:t></a:r><a:r><a:rPr /><a:t> </a:t></a:r><a:r><a:rPr /><a:t>month.</a:t></a:r></a:p><a:p><a:pPr lvl="0" marL="0" indent="0"><a:buNone /></a:pPr></a:p><a:p><a:pPr lvl="0" marL="0" indent="0"><a:buNone /></a:pPr><a14:m><m:oMathPara xmlns:m="http://schemas.openxmlformats.org/officeDocument/2006/math"><m:oMathParaPr><m:jc m:val="center" /></m:oMathParaPr><m:oMath><m:r><m:t>1.015</m:t></m:r><m:r><m:t>≈</m:t></m:r><m:r><m:t>(</m:t></m:r><m:r><m:t>1</m:t></m:r><m:r><m:t>+</m:t></m:r><m:r><m:t>r</m:t></m:r><m:sSup><m:e><m:r><m:t>)</m:t></m:r></m:e><m:sup><m:r><m:t>4.35</m:t></m:r></m:sup></m:sSup><m:r><m:t> </m:t></m:r><m:r><m:t>⇔</m:t></m:r><m:r><m:t> </m:t></m:r><m:r><m:t>r</m:t></m:r><m:r><m:t>≈</m:t></m:r><m:r><m:t>0.343</m:t></m:r><m:r><m:t>%</m:t></m:r></m:oMath></m:oMathPara></a14:m></a:p><a:p><a:pPr lvl="0" marL="0" indent="0"><a:buNone /></a:pPr></a:p><a:p><a:pPr lvl="0" marL="0" indent="0"><a:buNone /></a:pPr><a:r><a:rPr /><a:t>Make</a:t></a:r><a:r><a:rPr /><a:t> </a:t></a:r><a:r><a:rPr /><a:t>sure</a:t></a:r><a:r><a:rPr /><a:t> </a:t></a:r><a:r><a:rPr /><a:t>students</a:t></a:r><a:r><a:rPr /><a:t> </a:t></a:r><a:r><a:rPr /><a:t>know</a:t></a:r><a:r><a:rPr /><a:t> </a:t></a:r><a:r><a:rPr /><a:t>that</a:t></a:r><a:r><a:rPr /><a:t> </a:t></a:r><a:r><a:rPr /><a:t>they</a:t></a:r><a:r><a:rPr /><a:t> </a:t></a:r><a:r><a:rPr /><a:t>can</a:t></a:r><a:r><a:rPr /><a:t> </a:t></a:r><a:r><a:rPr /><a:t>also</a:t></a:r><a:r><a:rPr /><a:t> </a:t></a:r><a:r><a:rPr /><a:t>do</a:t></a:r><a:r><a:rPr /><a:t> </a:t></a:r><a:r><a:rPr /><a:t>daily</a:t></a:r><a:r><a:rPr /><a:t> </a:t></a:r><a:r><a:rPr /><a:t>first,</a:t></a:r><a:r><a:rPr /><a:t> </a:t></a:r><a:r><a:rPr /><a:t>and</a:t></a:r><a:r><a:rPr /><a:t> </a:t></a:r><a:r><a:rPr /><a:t>then</a:t></a:r><a:r><a:rPr /><a:t> </a:t></a:r><a:r><a:rPr /><a:t>compound</a:t></a:r><a:r><a:rPr /><a:t> </a:t></a:r><a:r><a:rPr /><a:t>up.</a:t></a:r></a:p></p:txBody></p:sp><p:sp><p:nvSpPr><p:cNvPr id="4" name="Slide Number Placeholder 3" /><p:cNvSpPr><a:spLocks noGrp="1" /></p:cNvSpPr><p:nvPr><p:ph type="sldNum" sz="quarter" idx="10" /></p:nvPr></p:nvSpPr><p:spPr /><p:txBody><a:bodyPr /><a:lstStyle /><a:p><a:fld id="{18BDFEC3-8487-43E8-A154-7C12CBC1FFF2}" type="slidenum"><a:rPr lang="en-US" /><a:t>53</a:t></a:fld><a:endParaRPr lang="en-US" /></a:p></p:txBody></p:sp></p:spTree></p:cSld></p:notes>
</file>

<file path=ppt/notesSlides/notesSlide24.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t>(</m:t></m:r><m:r><m:t>1</m:t></m:r><m:r><m:t>+</m:t></m:r><m:r><m:t>x</m:t></m:r><m:r><m:t>%</m:t></m:r><m:sSup><m:e><m:r><m:t>)</m:t></m:r></m:e><m:sup><m:r><m:t>12</m:t></m:r></m:sup></m:sSup><m:r><m:t>=</m:t></m:r><m:r><m:t>(</m:t></m:r><m:r><m:t>1</m:t></m:r><m:r><m:t>+</m:t></m:r><m:r><m:t>100</m:t></m:r><m:r><m:t>%</m:t></m:r><m:r><m:t>)</m:t></m:r><m:r><m:t> </m:t></m:r><m:r><m:t>⇔</m:t></m:r><m:r><m:t> </m:t></m:r><m:r><m:t>x</m:t></m:r><m:r><m:t>≈</m:t></m:r><m:r><m:t>5.9</m:t></m:r><m:r><m:t>%</m:t></m:r></m:oMath></m:oMathPara></a14:m></a:p></p:txBody></p:sp><p:sp><p:nvSpPr><p:cNvPr id="4" name="Slide Number Placeholder 3" /><p:cNvSpPr><a:spLocks noGrp="1" /></p:cNvSpPr><p:nvPr><p:ph type="sldNum" sz="quarter" idx="10" /></p:nvPr></p:nvSpPr><p:spPr /><p:txBody><a:bodyPr /><a:lstStyle /><a:p><a:fld id="{18BDFEC3-8487-43E8-A154-7C12CBC1FFF2}" type="slidenum"><a:rPr lang="en-US" /><a:t>54</a:t></a:fld><a:endParaRPr lang="en-US" /></a:p></p:txBody></p:sp></p:spTree></p:cSld></p:notes>
</file>

<file path=ppt/notesSlides/notesSlide25.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t>(</m:t></m:r><m:r><m:t>1</m:t></m:r><m:r><m:t>+</m:t></m:r><m:r><m:t>8</m:t></m:r><m:r><m:t>%</m:t></m:r><m:sSup><m:e><m:r><m:t>)</m:t></m:r></m:e><m:sup><m:r><m:t>x</m:t></m:r></m:sup></m:sSup><m:r><m:t>=</m:t></m:r><m:r><m:t>(</m:t></m:r><m:r><m:t>1</m:t></m:r><m:r><m:t>+</m:t></m:r><m:r><m:t>100</m:t></m:r><m:r><m:t>%</m:t></m:r><m:r><m:t>)</m:t></m:r><m:r><m:t> </m:t></m:r><m:r><m:t>⇔</m:t></m:r><m:r><m:t> </m:t></m:r><m:r><m:t>x</m:t></m:r><m:r><m:t>≈</m:t></m:r><m:r><m:rPr><m:nor /><m:sty m:val="p" /></m:rPr><m:t>9 years</m:t></m:r></m:oMath></m:oMathPara></a14:m></a:p></p:txBody></p:sp><p:sp><p:nvSpPr><p:cNvPr id="4" name="Slide Number Placeholder 3" /><p:cNvSpPr><a:spLocks noGrp="1" /></p:cNvSpPr><p:nvPr><p:ph type="sldNum" sz="quarter" idx="10" /></p:nvPr></p:nvSpPr><p:spPr /><p:txBody><a:bodyPr /><a:lstStyle /><a:p><a:fld id="{18BDFEC3-8487-43E8-A154-7C12CBC1FFF2}" type="slidenum"><a:rPr lang="en-US" /><a:t>55</a:t></a:fld><a:endParaRPr lang="en-US" /></a:p></p:txBody></p:sp></p:spTree></p:cSld></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marL="0" indent="0">
              <a:buNone/>
            </a:pPr>
            <a:r>
              <a:rPr/>
              <a:t>Adding.</a:t>
            </a:r>
          </a:p>
        </p:txBody>
      </p:sp>
      <p:sp>
        <p:nvSpPr>
          <p:cNvPr id="4" name="Slide Number Placeholder 3"/>
          <p:cNvSpPr>
            <a:spLocks noGrp="1"/>
          </p:cNvSpPr>
          <p:nvPr>
            <p:ph type="sldNum" sz="quarter" idx="10"/>
          </p:nvPr>
        </p:nvSpPr>
        <p:spPr/>
        <p:txBody>
          <a:bodyPr/>
          <a:lstStyle/>
          <a:p>
            <a:fld id="{18BDFEC3-8487-43E8-A154-7C12CBC1FFF2}" type="slidenum">
              <a:rPr lang="en-US"/>
              <a:t>56</a:t>
            </a:fld>
            <a:endParaRPr lang="en-US"/>
          </a:p>
        </p:txBody>
      </p:sp>
    </p:spTree>
  </p:cSld>
</p:notes>
</file>

<file path=ppt/notesSlides/notesSlide27.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1" /><a:r><a:rPr /><a:t>Unfortunately,</a:t></a:r><a:r><a:rPr /><a:t> </a:t></a:r><a:r><a:rPr /><a:t>not</a:t></a:r><a:r><a:rPr /><a:t> </a:t></a:r><a:r><a:rPr /><a:t>$1.08</a:t></a:r><a:r><a:rPr /><a:t> </a:t></a:r><a:r><a:rPr /><a:t>million.</a:t></a:r><a:r><a:rPr /><a:t> </a:t></a:r><a:r><a:rPr /><a:t>This</a:t></a:r><a:r><a:rPr /><a:t> </a:t></a:r><a:r><a:rPr /><a:t>is</a:t></a:r><a:r><a:rPr /><a:t> </a:t></a:r><a:r><a:rPr /><a:t>important</a:t></a:r><a:r><a:rPr /><a:t> </a:t></a:r><a:r><a:rPr /><a:t>to</a:t></a:r><a:r><a:rPr /><a:t> </a:t></a:r><a:r><a:rPr /><a:t>understand.</a:t></a:r></a:p><a:p><a:pPr lvl="0" marL="0" indent="0"><a:buNone /></a:pPr></a:p><a:p><a:pPr lvl="1" /><a:r><a:rPr /><a:t>8%</a:t></a:r><a:r><a:rPr /><a:t> </a:t></a:r><a:r><a:rPr /><a:t>is</a:t></a:r><a:r><a:rPr /><a:t> </a:t></a:r><a:r><a:rPr /><a:t>an</a:t></a:r><a:r><a:rPr /><a:t> </a:t></a:r><a:r><a:rPr /><a:t>interest</a:t></a:r><a:r><a:rPr /><a:t> </a:t></a:r><a:r><a:rPr b="1" /><a:t>quote</a:t></a:r><a:r><a:rPr /><a:t>,</a:t></a:r><a:r><a:rPr /><a:t> </a:t></a:r><a:r><a:rPr /><a:t>not</a:t></a:r><a:r><a:rPr /><a:t> </a:t></a:r><a:r><a:rPr /><a:t>an</a:t></a:r><a:r><a:rPr /><a:t> </a:t></a:r><a:r><a:rPr /><a:t>interest</a:t></a:r><a:r><a:rPr /><a:t> </a:t></a:r><a:r><a:rPr b="1" /><a:t>rate</a:t></a:r></a:p><a:p><a:pPr lvl="0" marL="0" indent="0"><a:buNone /></a:pPr></a:p><a:p><a:pPr lvl="2" /><a:r><a:rPr /><a:t>It</a:t></a:r><a:r><a:rPr /><a:t> </a:t></a:r><a:r><a:rPr /><a:t>is</a:t></a:r><a:r><a:rPr /><a:t> </a:t></a:r><a:r><a:rPr /><a:t>merely</a:t></a:r><a:r><a:rPr /><a:t> </a:t></a:r><a:r><a:rPr /><a:t>a</a:t></a:r><a:r><a:rPr /><a:t> </a:t></a:r><a:r><a:rPr /><a:t>common</a:t></a:r><a:r><a:rPr /><a:t> </a:t></a:r><a:r><a:rPr /><a:t>way</a:t></a:r><a:r><a:rPr /><a:t> </a:t></a:r><a:r><a:rPr /><a:t>to</a:t></a:r><a:r><a:rPr /><a:t> </a:t></a:r><a:r><a:rPr /><a:t>post</a:t></a:r><a:r><a:rPr /><a:t> </a:t></a:r><a:r><a:rPr /><a:t>a</a:t></a:r><a:r><a:rPr /><a:t> </a:t></a:r><a:r><a:rPr /><a:t>number</a:t></a:r><a:r><a:rPr /><a:t> </a:t></a:r><a:r><a:rPr /><a:t>that</a:t></a:r><a:r><a:rPr /><a:t> </a:t></a:r><a:r><a:rPr /><a:t>everyone</a:t></a:r><a:r><a:rPr /><a:t> </a:t></a:r><a:r><a:rPr /><a:t>is</a:t></a:r><a:r><a:rPr /><a:t> </a:t></a:r><a:r><a:rPr /><a:t>supposed</a:t></a:r><a:r><a:rPr /><a:t> </a:t></a:r><a:r><a:rPr /><a:t>to</a:t></a:r><a:r><a:rPr /><a:t> </a:t></a:r><a:r><a:rPr /><a:t>be</a:t></a:r><a:r><a:rPr /><a:t> </a:t></a:r><a:r><a:rPr /><a:t>able</a:t></a:r><a:r><a:rPr /><a:t> </a:t></a:r><a:r><a:rPr /><a:t>to</a:t></a:r><a:r><a:rPr /><a:t> </a:t></a:r><a:r><a:rPr /><a:t>translate</a:t></a:r><a:r><a:rPr /><a:t> </a:t></a:r><a:r><a:rPr /><a:t>into</a:t></a:r><a:r><a:rPr /><a:t> </a:t></a:r><a:r><a:rPr /><a:t>an</a:t></a:r><a:r><a:rPr /><a:t> </a:t></a:r><a:r><a:rPr /><a:t>actual</a:t></a:r><a:r><a:rPr /><a:t> </a:t></a:r><a:r><a:rPr /><a:t>interest</a:t></a:r><a:r><a:rPr /><a:t> </a:t></a:r><a:r><a:rPr /><a:t>rate</a:t></a:r></a:p><a:p><a:pPr lvl="0" marL="0" indent="0"><a:buNone /></a:pPr></a:p><a:p><a:pPr lvl="1" /><a:r><a:rPr /><a:t>For</a:t></a:r><a:r><a:rPr /><a:t> </a:t></a:r><a:r><a:rPr /><a:t>bank</a:t></a:r><a:r><a:rPr /><a:t> </a:t></a:r><a:r><a:rPr /><a:t>rates</a:t></a:r><a:r><a:rPr /><a:t> </a:t></a:r><a:r><a:rPr /><a:t>in</a:t></a:r><a:r><a:rPr /><a:t> </a:t></a:r><a:r><a:rPr /><a:t>normal</a:t></a:r><a:r><a:rPr /><a:t> </a:t></a:r><a:r><a:rPr /><a:t>demand</a:t></a:r><a:r><a:rPr /><a:t> </a:t></a:r><a:r><a:rPr /><a:t>deposit</a:t></a:r><a:r><a:rPr /><a:t> </a:t></a:r><a:r><a:rPr /><a:t>accounts,</a:t></a:r><a:r><a:rPr /><a:t> </a:t></a:r><a:r><a:rPr /><a:t>compounding</a:t></a:r><a:r><a:rPr /><a:t> </a:t></a:r><a:r><a:rPr /><a:t>is</a:t></a:r><a:r><a:rPr /><a:t> </a:t></a:r><a:r><a:rPr /><a:t>daily</a:t></a:r></a:p><a:p><a:pPr lvl="0" marL="0" indent="0"><a:buNone /></a:pPr></a:p><a:p><a:pPr lvl="2" /><a:r><a:rPr /><a:t>Thus,</a:t></a:r><a:r><a:rPr /><a:t> </a:t></a:r><a:r><a:rPr /><a:t>the</a:t></a:r><a:r><a:rPr /><a:t> </a:t></a:r><a:r><a:rPr /><a:t>bank</a:t></a:r><a:r><a:rPr /><a:t> </a:t></a:r><a:r><a:rPr /><a:t>actually</a:t></a:r><a:r><a:rPr /><a:t> </a:t></a:r><a:r><a:rPr /><a:t>pays</a:t></a:r><a:r><a:rPr /><a:t> </a:t></a:r><a:r><a:rPr /><a:t>8%/365</a:t></a:r><a:r><a:rPr /><a:t> </a:t></a:r><a:r><a:rPr /><a:t>per</a:t></a:r><a:r><a:rPr /><a:t> </a:t></a:r><a:r><a:rPr /><a:t>day.</a:t></a:r><a:r><a:rPr /><a:t> </a:t></a:r><a:r><a:rPr /><a:t>Over</a:t></a:r><a:r><a:rPr /><a:t> </a:t></a:r><a:r><a:rPr /><a:t>the</a:t></a:r><a:r><a:rPr /><a:t> </a:t></a:r><a:r><a:rPr /><a:t>year,</a:t></a:r><a:r><a:rPr /><a:t> </a:t></a:r><a:r><a:rPr /><a:t>this</a:t></a:r><a:r><a:rPr /><a:t> </a:t></a:r><a:r><a:rPr /><a:t>compounds</a:t></a:r><a:r><a:rPr /><a:t> </a:t></a:r><a:r><a:rPr /><a:t>into</a:t></a:r><a:r><a:rPr /><a:t> </a:t></a:r><a14:m><m:oMath xmlns:m="http://schemas.openxmlformats.org/officeDocument/2006/math"><m:r><m:t>(</m:t></m:r><m:r><m:t>1</m:t></m:r><m:r><m:t>+</m:t></m:r><m:r><m:t>8</m:t></m:r><m:r><m:t>%</m:t></m:r><m:r><m:t>/</m:t></m:r><m:r><m:t>365</m:t></m:r><m:sSup><m:e><m:r><m:t>)</m:t></m:r></m:e><m:sup><m:r><m:t>365</m:t></m:r></m:sup></m:sSup><m:r><m:t>≈</m:t></m:r><m:r><m:t>8.33</m:t></m:r><m:r><m:t>%</m:t></m:r></m:oMath></a14:m><a:r><a:rPr /><a:t>.</a:t></a:r></a:p><a:p><a:pPr lvl="0" marL="0" indent="0"><a:buNone /></a:pPr></a:p><a:p><a:pPr lvl="1" /><a:r><a:rPr /><a:t>For</a:t></a:r><a:r><a:rPr /><a:t> </a:t></a:r><a:r><a:rPr /><a:t>many</a:t></a:r><a:r><a:rPr /><a:t> </a:t></a:r><a:r><a:rPr /><a:t>common</a:t></a:r><a:r><a:rPr /><a:t> </a:t></a:r><a:r><a:rPr /><a:t>loans</a:t></a:r><a:r><a:rPr /><a:t> </a:t></a:r><a:r><a:rPr /><a:t>(e.g.,</a:t></a:r><a:r><a:rPr /><a:t> </a:t></a:r><a:r><a:rPr /><a:t>mortgages),</a:t></a:r><a:r><a:rPr /><a:t> </a:t></a:r><a:r><a:rPr /><a:t>compounding</a:t></a:r><a:r><a:rPr /><a:t> </a:t></a:r><a:r><a:rPr /><a:t>is</a:t></a:r><a:r><a:rPr /><a:t> </a:t></a:r><a:r><a:rPr /><a:t>monthly,</a:t></a:r><a:r><a:rPr /><a:t> </a:t></a:r><a:r><a:rPr /><a:t>not</a:t></a:r><a:r><a:rPr /><a:t> </a:t></a:r><a:r><a:rPr /><a:t>daily.</a:t></a:r><a:r><a:rPr /><a:t> </a:t></a:r><a:r><a:rPr /><a:t>Thus,</a:t></a:r><a:r><a:rPr /><a:t> </a:t></a:r><a:r><a:rPr /><a:t>you</a:t></a:r><a:r><a:rPr /><a:t> </a:t></a:r><a:r><a:rPr /><a:t>end</a:t></a:r><a:r><a:rPr /><a:t> </a:t></a:r><a:r><a:rPr /><a:t>up</a:t></a:r><a:r><a:rPr /><a:t> </a:t></a:r><a:r><a:rPr /><a:t>paying</a:t></a:r><a:r><a:rPr /><a:t> </a:t></a:r><a:r><a:rPr /><a:t>more</a:t></a:r><a:r><a:rPr /><a:t> </a:t></a:r><a:r><a:rPr /><a:t>than</a:t></a:r><a:r><a:rPr /><a:t> </a:t></a:r><a:r><a:rPr /><a:t>the</a:t></a:r><a:r><a:rPr /><a:t> </a:t></a:r><a:r><a:rPr /><a:t>bank</a:t></a:r><a:r><a:rPr /><a:t> </a:t></a:r><a:r><a:rPr /><a:t>would</a:t></a:r><a:r><a:rPr /><a:t> </a:t></a:r><a:r><a:rPr /><a:t>seem</a:t></a:r><a:r><a:rPr /><a:t> </a:t></a:r><a:r><a:rPr /><a:t>to</a:t></a:r><a:r><a:rPr /><a:t> </a:t></a:r><a:r><a:rPr /><a:t>have</a:t></a:r><a:r><a:rPr /><a:t> </a:t></a:r><a:r><a:rPr /><a:t>asked</a:t></a:r><a:r><a:rPr /><a:t> </a:t></a:r><a:r><a:rPr /><a:t>you</a:t></a:r><a:r><a:rPr /><a:t> </a:t></a:r><a:r><a:rPr /><a:t>to</a:t></a:r><a:r><a:rPr /><a:t> </a:t></a:r><a:r><a:rPr /><a:t>pay.</a:t></a:r></a:p></p:txBody></p:sp><p:sp><p:nvSpPr><p:cNvPr id="4" name="Slide Number Placeholder 3" /><p:cNvSpPr><a:spLocks noGrp="1" /></p:cNvSpPr><p:nvPr><p:ph type="sldNum" sz="quarter" idx="10" /></p:nvPr></p:nvSpPr><p:spPr /><p:txBody><a:bodyPr /><a:lstStyle /><a:p><a:fld id="{18BDFEC3-8487-43E8-A154-7C12CBC1FFF2}" type="slidenum"><a:rPr lang="en-US" /><a:t>59</a:t></a:fld><a:endParaRPr lang="en-US" /></a:p></p:txBody></p:sp></p:spTree></p:cSld></p:notes>
</file>

<file path=ppt/notesSlides/notesSlide28.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r><a:rPr /><a:t>NO!</a:t></a:r><a:r><a:rPr /><a:t> </a:t></a:r><a:r><a:rPr /><a:t>If</a:t></a:r><a:r><a:rPr /><a:t> </a:t></a:r><a:r><a:rPr /><a:t>8%</a:t></a:r><a:r><a:rPr /><a:t> </a:t></a:r><a:r><a:rPr /><a:t>was</a:t></a:r><a:r><a:rPr /><a:t> </a:t></a:r><a:r><a:rPr /><a:t>an</a:t></a:r><a:r><a:rPr /><a:t> </a:t></a:r><a:r><a:rPr /><a:t>annual</a:t></a:r><a:r><a:rPr /><a:t> </a:t></a:r><a:r><a:rPr /><a:t>interest</a:t></a:r><a:r><a:rPr /><a:t> </a:t></a:r><a:r><a:rPr /><a:t>rate,</a:t></a:r><a:r><a:rPr /><a:t> </a:t></a:r><a:r><a:rPr /><a:t>then</a:t></a:r><a:r><a:rPr /><a:t> </a:t></a:r><a:r><a:rPr /><a:t>placing</a:t></a:r><a:r><a:rPr /><a:t> </a:t></a:r><a:r><a:rPr /><a:t>$100</a:t></a:r><a:r><a:rPr /><a:t> </a:t></a:r><a:r><a:rPr /><a:t>in</a:t></a:r><a:r><a:rPr /><a:t> </a:t></a:r><a:r><a:rPr /><a:t>the</a:t></a:r><a:r><a:rPr /><a:t> </a:t></a:r><a:r><a:rPr /><a:t>bank</a:t></a:r><a:r><a:rPr /><a:t> </a:t></a:r><a:r><a:rPr /><a:t>for</a:t></a:r><a:r><a:rPr /><a:t> </a:t></a:r><a:r><a:rPr /><a:t>1</a:t></a:r><a:r><a:rPr /><a:t> </a:t></a:r><a:r><a:rPr /><a:t>year</a:t></a:r><a:r><a:rPr /><a:t> </a:t></a:r><a:r><a:rPr /><a:t>should</a:t></a:r><a:r><a:rPr /><a:t> </a:t></a:r><a:r><a:rPr /><a:t>produce</a:t></a:r><a:r><a:rPr /><a:t> </a:t></a:r><a14:m><m:oMath xmlns:m="http://schemas.openxmlformats.org/officeDocument/2006/math"><m:r><m:t>$</m:t></m:r><m:r><m:t>100</m:t></m:r><m:r><m:t>⋅</m:t></m:r><m:r><m:t>(</m:t></m:r><m:r><m:t>1.08</m:t></m:r><m:r><m:t>)</m:t></m:r><m:r><m:t>=</m:t></m:r><m:r><m:t>$</m:t></m:r><m:r><m:t>108</m:t></m:r></m:oMath></a14:m><a:r><a:rPr /><a:t>.</a:t></a:r><a:r><a:rPr /><a:t> </a:t></a:r><a:r><a:rPr /><a:t>Instead,</a:t></a:r><a:r><a:rPr /><a:t> </a:t></a:r><a:r><a:rPr /><a:t>you</a:t></a:r><a:r><a:rPr /><a:t> </a:t></a:r><a:r><a:rPr /><a:t>earn</a:t></a:r><a:r><a:rPr /><a:t> </a:t></a:r><a14:m><m:oMath xmlns:m="http://schemas.openxmlformats.org/officeDocument/2006/math"><m:r><m:t>$</m:t></m:r><m:r><m:t>100</m:t></m:r><m:r><m:t>⋅</m:t></m:r><m:sSup><m:e><m:d><m:dPr><m:begChr m:val="[" /><m:endChr m:val="]" /><m:grow /></m:dPr><m:e><m:r><m:t>1</m:t></m:r><m:r><m:t>+</m:t></m:r><m:f><m:fPr><m:type m:val="bar" /></m:fPr><m:num><m:r><m:t>0.08</m:t></m:r></m:num><m:den><m:r><m:t>365</m:t></m:r></m:den></m:f></m:e></m:d></m:e><m:sup><m:r><m:t>365</m:t></m:r></m:sup></m:sSup><m:r><m:t>≈</m:t></m:r><m:r><m:t>$</m:t></m:r><m:r><m:t>108.33</m:t></m:r></m:oMath></a14:m><a:r><a:rPr /><a:t>.</a:t></a:r></a:p></p:txBody></p:sp><p:sp><p:nvSpPr><p:cNvPr id="4" name="Slide Number Placeholder 3" /><p:cNvSpPr><a:spLocks noGrp="1" /></p:cNvSpPr><p:nvPr><p:ph type="sldNum" sz="quarter" idx="10" /></p:nvPr></p:nvSpPr><p:spPr /><p:txBody><a:bodyPr /><a:lstStyle /><a:p><a:fld id="{18BDFEC3-8487-43E8-A154-7C12CBC1FFF2}" type="slidenum"><a:rPr lang="en-US" /><a:t>62</a:t></a:fld><a:endParaRPr lang="en-US" /></a:p></p:txBody></p:sp></p:spTree></p:cSld></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marL="0" indent="0">
              <a:buNone/>
            </a:pPr>
            <a:r>
              <a:rPr/>
              <a:t>Yes.</a:t>
            </a:r>
          </a:p>
          <a:p>
            <a:pPr lvl="0" marL="0" indent="0">
              <a:buNone/>
            </a:pPr>
          </a:p>
          <a:p>
            <a:pPr lvl="0" marL="0" indent="0">
              <a:buNone/>
            </a:pPr>
            <a:r>
              <a:rPr/>
              <a:t>PS:</a:t>
            </a:r>
            <a:r>
              <a:rPr/>
              <a:t> </a:t>
            </a:r>
            <a:r>
              <a:rPr/>
              <a:t>Banks</a:t>
            </a:r>
            <a:r>
              <a:rPr/>
              <a:t> </a:t>
            </a:r>
            <a:r>
              <a:rPr/>
              <a:t>often</a:t>
            </a:r>
            <a:r>
              <a:rPr/>
              <a:t> </a:t>
            </a:r>
            <a:r>
              <a:rPr/>
              <a:t>name</a:t>
            </a:r>
            <a:r>
              <a:rPr/>
              <a:t> </a:t>
            </a:r>
            <a:r>
              <a:rPr/>
              <a:t>plain</a:t>
            </a:r>
            <a:r>
              <a:rPr/>
              <a:t> </a:t>
            </a:r>
            <a:r>
              <a:rPr/>
              <a:t>interest</a:t>
            </a:r>
            <a:r>
              <a:rPr/>
              <a:t> </a:t>
            </a:r>
            <a:r>
              <a:rPr/>
              <a:t>quote</a:t>
            </a:r>
            <a:r>
              <a:rPr/>
              <a:t> </a:t>
            </a:r>
            <a:r>
              <a:rPr/>
              <a:t>for</a:t>
            </a:r>
            <a:r>
              <a:rPr/>
              <a:t> </a:t>
            </a:r>
            <a:r>
              <a:rPr/>
              <a:t>loans</a:t>
            </a:r>
            <a:r>
              <a:rPr/>
              <a:t> </a:t>
            </a:r>
            <a:r>
              <a:rPr/>
              <a:t>(e.g.,</a:t>
            </a:r>
            <a:r>
              <a:rPr/>
              <a:t> </a:t>
            </a:r>
            <a:r>
              <a:rPr/>
              <a:t>mortgages),</a:t>
            </a:r>
            <a:r>
              <a:rPr/>
              <a:t> </a:t>
            </a:r>
            <a:r>
              <a:rPr/>
              <a:t>and</a:t>
            </a:r>
            <a:r>
              <a:rPr/>
              <a:t> </a:t>
            </a:r>
            <a:r>
              <a:rPr/>
              <a:t>EAR</a:t>
            </a:r>
            <a:r>
              <a:rPr/>
              <a:t> </a:t>
            </a:r>
            <a:r>
              <a:rPr/>
              <a:t>for</a:t>
            </a:r>
            <a:r>
              <a:rPr/>
              <a:t> </a:t>
            </a:r>
            <a:r>
              <a:rPr/>
              <a:t>CDs</a:t>
            </a:r>
            <a:r>
              <a:rPr/>
              <a:t> </a:t>
            </a:r>
            <a:r>
              <a:rPr/>
              <a:t>and</a:t>
            </a:r>
            <a:r>
              <a:rPr/>
              <a:t> </a:t>
            </a:r>
            <a:r>
              <a:rPr/>
              <a:t>savings.</a:t>
            </a:r>
            <a:r>
              <a:rPr/>
              <a:t> </a:t>
            </a:r>
            <a:r>
              <a:rPr/>
              <a:t>Caveat</a:t>
            </a:r>
            <a:r>
              <a:rPr/>
              <a:t> </a:t>
            </a:r>
            <a:r>
              <a:rPr/>
              <a:t>Emptor:</a:t>
            </a:r>
            <a:r>
              <a:rPr/>
              <a:t> </a:t>
            </a:r>
            <a:r>
              <a:rPr/>
              <a:t>Know</a:t>
            </a:r>
            <a:r>
              <a:rPr/>
              <a:t> </a:t>
            </a:r>
            <a:r>
              <a:rPr/>
              <a:t>what</a:t>
            </a:r>
            <a:r>
              <a:rPr/>
              <a:t> </a:t>
            </a:r>
            <a:r>
              <a:rPr/>
              <a:t>you</a:t>
            </a:r>
            <a:r>
              <a:rPr/>
              <a:t> </a:t>
            </a:r>
            <a:r>
              <a:rPr/>
              <a:t>are</a:t>
            </a:r>
            <a:r>
              <a:rPr/>
              <a:t> </a:t>
            </a:r>
            <a:r>
              <a:rPr/>
              <a:t>getting!</a:t>
            </a:r>
          </a:p>
        </p:txBody>
      </p:sp>
      <p:sp>
        <p:nvSpPr>
          <p:cNvPr id="4" name="Slide Number Placeholder 3"/>
          <p:cNvSpPr>
            <a:spLocks noGrp="1"/>
          </p:cNvSpPr>
          <p:nvPr>
            <p:ph type="sldNum" sz="quarter" idx="10"/>
          </p:nvPr>
        </p:nvSpPr>
        <p:spPr/>
        <p:txBody>
          <a:bodyPr/>
          <a:lstStyle/>
          <a:p>
            <a:fld id="{18BDFEC3-8487-43E8-A154-7C12CBC1FFF2}" type="slidenum">
              <a:rPr lang="en-US"/>
              <a:t>63</a:t>
            </a:fld>
            <a:endParaRPr lang="en-US"/>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marL="0" indent="0">
              <a:buNone/>
            </a:pPr>
            <a:r>
              <a:rPr/>
              <a:t>$8/$5</a:t>
            </a:r>
            <a:r>
              <a:rPr/>
              <a:t> </a:t>
            </a:r>
            <a:r>
              <a:rPr/>
              <a:t>–</a:t>
            </a:r>
            <a:r>
              <a:rPr/>
              <a:t> </a:t>
            </a:r>
            <a:r>
              <a:rPr/>
              <a:t>1</a:t>
            </a:r>
            <a:r>
              <a:rPr/>
              <a:t> </a:t>
            </a:r>
            <a:r>
              <a:rPr/>
              <a:t>=</a:t>
            </a:r>
            <a:r>
              <a:rPr/>
              <a:t> </a:t>
            </a:r>
            <a:r>
              <a:rPr/>
              <a:t>60%</a:t>
            </a:r>
          </a:p>
        </p:txBody>
      </p:sp>
      <p:sp>
        <p:nvSpPr>
          <p:cNvPr id="4" name="Slide Number Placeholder 3"/>
          <p:cNvSpPr>
            <a:spLocks noGrp="1"/>
          </p:cNvSpPr>
          <p:nvPr>
            <p:ph type="sldNum" sz="quarter" idx="10"/>
          </p:nvPr>
        </p:nvSpPr>
        <p:spPr/>
        <p:txBody>
          <a:bodyPr/>
          <a:lstStyle/>
          <a:p>
            <a:fld id="{18BDFEC3-8487-43E8-A154-7C12CBC1FFF2}" type="slidenum">
              <a:rPr lang="en-US"/>
              <a:t>25</a:t>
            </a:fld>
            <a:endParaRPr lang="en-US"/>
          </a:p>
        </p:txBody>
      </p:sp>
    </p:spTree>
  </p:cSld>
</p:notes>
</file>

<file path=ppt/notesSlides/notesSlide30.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r><a:rPr /><a:t>Look</a:t></a:r><a:r><a:rPr /><a:t> </a:t></a:r><a:r><a:rPr /><a:t>at</a:t></a:r><a:r><a:rPr /><a:t> </a:t></a:r><a:r><a:rPr /><a:t>the</a:t></a:r><a:r><a:rPr /><a:t> </a:t></a:r><a:r><a:rPr /><a:t>price</a:t></a:r><a:r><a:rPr /><a:t> </a:t></a:r><a:r><a:rPr /><a:t>and</a:t></a:r><a:r><a:rPr /><a:t> </a:t></a:r><a:r><a:rPr /><a:t>payoff</a:t></a:r><a:r><a:rPr /><a:t> </a:t></a:r><a:r><a:rPr /><a:t>only.</a:t></a:r></a:p><a:p><a:pPr lvl="0" marL="0" indent="0"><a:buNone /></a:pPr></a:p><a:p><a:pPr lvl="0" marL="0" indent="0"><a:buNone /></a:pPr><a14:m><m:oMathPara xmlns:m="http://schemas.openxmlformats.org/officeDocument/2006/math"><m:oMathParaPr><m:jc m:val="center" /></m:oMathParaPr><m:oMath><m:r><m:t>$</m:t></m:r><m:r><m:t>1</m:t></m:r><m:r><m:t>⋅</m:t></m:r><m:r><m:t>(</m:t></m:r><m:r><m:t>10</m:t></m:r><m:r><m:t>,</m:t></m:r><m:r><m:t>000</m:t></m:r><m:r><m:t>/</m:t></m:r><m:r><m:t>9</m:t></m:r><m:r><m:t>,</m:t></m:r><m:r><m:t>500</m:t></m:r><m:r><m:t>)</m:t></m:r><m:r><m:t>≈</m:t></m:r><m:r><m:t>$</m:t></m:r><m:r><m:t>1.0526</m:t></m:r></m:oMath></m:oMathPara></a14:m></a:p></p:txBody></p:sp><p:sp><p:nvSpPr><p:cNvPr id="4" name="Slide Number Placeholder 3" /><p:cNvSpPr><a:spLocks noGrp="1" /></p:cNvSpPr><p:nvPr><p:ph type="sldNum" sz="quarter" idx="10" /></p:nvPr></p:nvSpPr><p:spPr /><p:txBody><a:bodyPr /><a:lstStyle /><a:p><a:fld id="{18BDFEC3-8487-43E8-A154-7C12CBC1FFF2}" type="slidenum"><a:rPr lang="en-US" /><a:t>67</a:t></a:fld><a:endParaRPr lang="en-US" /></a:p></p:txBody></p:sp></p:spTree></p:cSld></p:notes>
</file>

<file path=ppt/notesSlides/notesSlide31.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f><m:fPr><m:type m:val="bar" /></m:fPr><m:num><m:r><m:t>$</m:t></m:r><m:r><m:t>7</m:t></m:r></m:num><m:den><m:r><m:t>(</m:t></m:r><m:r><m:t>1</m:t></m:r><m:r><m:t>+</m:t></m:r><m:r><m:t>40</m:t></m:r><m:r><m:t>%</m:t></m:r><m:r><m:t>)</m:t></m:r></m:den></m:f><m:r><m:t>=</m:t></m:r><m:r><m:t>$</m:t></m:r><m:r><m:t>5</m:t></m:r></m:oMath></m:oMathPara></a14:m></a:p></p:txBody></p:sp><p:sp><p:nvSpPr><p:cNvPr id="4" name="Slide Number Placeholder 3" /><p:cNvSpPr><a:spLocks noGrp="1" /></p:cNvSpPr><p:nvPr><p:ph type="sldNum" sz="quarter" idx="10" /></p:nvPr></p:nvSpPr><p:spPr /><p:txBody><a:bodyPr /><a:lstStyle /><a:p><a:fld id="{18BDFEC3-8487-43E8-A154-7C12CBC1FFF2}" type="slidenum"><a:rPr lang="en-US" /><a:t>69</a:t></a:fld><a:endParaRPr lang="en-US" /></a:p></p:txBody></p:sp></p:spTree></p:cSld></p:notes>
</file>

<file path=ppt/notesSlides/notesSlide32.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r><a:rPr /><a:t>It</a:t></a:r><a:r><a:rPr /><a:t> </a:t></a:r><a:r><a:rPr /><a:t>is</a:t></a:r><a:r><a:rPr /><a:t> </a:t></a:r><a:r><a:rPr /><a:t>the</a:t></a:r><a:r><a:rPr /><a:t> </a:t></a:r><a:r><a:rPr /><a:t>same</a:t></a:r><a:r><a:rPr /><a:t> </a:t></a:r><a:r><a:rPr /><a:t>rate-of-return</a:t></a:r><a:r><a:rPr /><a:t> </a:t></a:r><a:r><a:rPr /><a:t>formula</a:t></a:r><a:r><a:rPr /><a:t> </a:t></a:r><a:r><a:rPr /><a:t>again,</a:t></a:r><a:r><a:rPr /><a:t> </a:t></a:r><a:r><a:rPr /><a:t>just</a:t></a:r><a:r><a:rPr /><a:t> </a:t></a:r><a:r><a:rPr /><a:t>rearranged:</a:t></a:r></a:p><a:p><a:pPr lvl="0" marL="0" indent="0"><a:buNone /></a:pPr></a:p><a:p><a:pPr lvl="0" marL="0" indent="0"><a:buNone /></a:pPr><a14:m><m:oMathPara xmlns:m="http://schemas.openxmlformats.org/officeDocument/2006/math"><m:oMathParaPr><m:jc m:val="center" /></m:oMathParaPr><m:oMath><m:r><m:t>P</m:t></m:r><m:r><m:t>V</m:t></m:r><m:r><m:t>=</m:t></m:r><m:r><m:t>P</m:t></m:r><m:sSub><m:e><m:r><m:t>V</m:t></m:r></m:e><m:sub><m:r><m:t>0</m:t></m:r></m:sub></m:sSub><m:r><m:t>=</m:t></m:r><m:f><m:fPr><m:type m:val="bar" /></m:fPr><m:num><m:r><m:t>C</m:t></m:r><m:r><m:t>F</m:t></m:r></m:num><m:den><m:r><m:t>(</m:t></m:r><m:r><m:t>1</m:t></m:r><m:r><m:t>+</m:t></m:r><m:sSub><m:e><m:r><m:t>r</m:t></m:r></m:e><m:sub><m:r><m:t>0</m:t></m:r><m:r><m:t>,</m:t></m:r><m:r><m:t>1</m:t></m:r></m:sub></m:sSub><m:r><m:t>)</m:t></m:r></m:den></m:f></m:oMath></m:oMathPara></a14:m></a:p><a:p><a:pPr lvl="0" marL="0" indent="0"><a:buNone /></a:pPr></a:p><a:p><a:pPr lvl="0" marL="0" indent="0"><a:buNone /></a:pPr><a:r><a:rPr /><a:t>PV</a:t></a:r><a:r><a:rPr /><a:t> </a:t></a:r><a:r><a:rPr /><a:t>could</a:t></a:r><a:r><a:rPr /><a:t> </a:t></a:r><a:r><a:rPr /><a:t>have</a:t></a:r><a:r><a:rPr /><a:t> </a:t></a:r><a:r><a:rPr /><a:t>a</a:t></a:r><a:r><a:rPr /><a:t> </a:t></a:r><a:r><a:rPr /><a:t>time</a:t></a:r><a:r><a:rPr /><a:t> </a:t></a:r><a:r><a:rPr /><a:t>subscript</a:t></a:r><a:r><a:rPr /><a:t> </a:t></a:r><a:r><a:rPr /><a:t>of</a:t></a:r><a:r><a:rPr /><a:t> </a:t></a:r><a:r><a:rPr /><a:t>0.</a:t></a:r><a:r><a:rPr /><a:t> </a:t></a:r><a:r><a:rPr /><a:t>This</a:t></a:r><a:r><a:rPr /><a:t> </a:t></a:r><a:r><a:rPr /><a:t>is</a:t></a:r><a:r><a:rPr /><a:t> </a:t></a:r><a:r><a:rPr /><a:t>usually</a:t></a:r><a:r><a:rPr /><a:t> </a:t></a:r><a:r><a:rPr /><a:t>omitted,</a:t></a:r><a:r><a:rPr /><a:t> </a:t></a:r><a:r><a:rPr /><a:t>because</a:t></a:r><a:r><a:rPr /><a:t> </a:t></a:r><a:r><a:rPr /><a:t>it</a:t></a:r><a:r><a:rPr /><a:t> </a:t></a:r><a:r><a:rPr /><a:t>is</a:t></a:r><a:r><a:rPr /><a:t> </a:t></a:r><a:r><a:rPr /><a:t>part</a:t></a:r><a:r><a:rPr /><a:t> </a:t></a:r><a:r><a:rPr /><a:t>of</a:t></a:r><a:r><a:rPr /><a:t> </a:t></a:r><a:r><a:rPr /><a:t>the</a:t></a:r><a:r><a:rPr /><a:t> </a:t></a:r><a:r><a:rPr /><a:t>name.</a:t></a:r></a:p></p:txBody></p:sp><p:sp><p:nvSpPr><p:cNvPr id="4" name="Slide Number Placeholder 3" /><p:cNvSpPr><a:spLocks noGrp="1" /></p:cNvSpPr><p:nvPr><p:ph type="sldNum" sz="quarter" idx="10" /></p:nvPr></p:nvSpPr><p:spPr /><p:txBody><a:bodyPr /><a:lstStyle /><a:p><a:fld id="{18BDFEC3-8487-43E8-A154-7C12CBC1FFF2}" type="slidenum"><a:rPr lang="en-US" /><a:t>70</a:t></a:fld><a:endParaRPr lang="en-US" /></a:p></p:txBody></p:sp></p:spTree></p:cSld></p:notes>
</file>

<file path=ppt/notesSlides/notesSlide33.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t>P</m:t></m:r><m:r><m:t>V</m:t></m:r><m:r><m:t>=</m:t></m:r><m:f><m:fPr><m:type m:val="bar" /></m:fPr><m:num><m:r><m:t>C</m:t></m:r><m:sSub><m:e><m:r><m:t>F</m:t></m:r></m:e><m:sub><m:r><m:t>2</m:t></m:r></m:sub></m:sSub></m:num><m:den><m:r><m:t>(</m:t></m:r><m:r><m:t>1</m:t></m:r><m:r><m:t>+</m:t></m:r><m:sSub><m:e><m:r><m:t>r</m:t></m:r></m:e><m:sub><m:r><m:t>0</m:t></m:r><m:r><m:t>,</m:t></m:r><m:r><m:t>2</m:t></m:r></m:sub></m:sSub><m:r><m:t>)</m:t></m:r></m:den></m:f><m:r><m:t>=</m:t></m:r><m:f><m:fPr><m:type m:val="bar" /></m:fPr><m:num><m:r><m:t>$</m:t></m:r><m:r><m:t>7</m:t></m:r></m:num><m:den><m:r><m:t>(</m:t></m:r><m:r><m:t>1</m:t></m:r><m:r><m:t>+</m:t></m:r><m:r><m:t>40</m:t></m:r><m:r><m:t>%</m:t></m:r><m:sSup><m:e><m:r><m:t>)</m:t></m:r></m:e><m:sup><m:r><m:t>2</m:t></m:r></m:sup></m:sSup></m:den></m:f><m:r><m:t>≈</m:t></m:r><m:r><m:t>$</m:t></m:r><m:r><m:t>3.57</m:t></m:r></m:oMath></m:oMathPara></a14:m></a:p></p:txBody></p:sp><p:sp><p:nvSpPr><p:cNvPr id="4" name="Slide Number Placeholder 3" /><p:cNvSpPr><a:spLocks noGrp="1" /></p:cNvSpPr><p:nvPr><p:ph type="sldNum" sz="quarter" idx="10" /></p:nvPr></p:nvSpPr><p:spPr /><p:txBody><a:bodyPr /><a:lstStyle /><a:p><a:fld id="{18BDFEC3-8487-43E8-A154-7C12CBC1FFF2}" type="slidenum"><a:rPr lang="en-US" /><a:t>71</a:t></a:fld><a:endParaRPr lang="en-US" /></a:p></p:txBody></p:sp></p:spTree></p:cSld></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a:t>This</a:t>
            </a:r>
            <a:r>
              <a:rPr/>
              <a:t> </a:t>
            </a:r>
            <a:r>
              <a:rPr/>
              <a:t>means</a:t>
            </a:r>
            <a:r>
              <a:rPr/>
              <a:t> </a:t>
            </a:r>
            <a:r>
              <a:rPr/>
              <a:t>the</a:t>
            </a:r>
            <a:r>
              <a:rPr/>
              <a:t> </a:t>
            </a:r>
            <a:r>
              <a:rPr/>
              <a:t>discount</a:t>
            </a:r>
            <a:r>
              <a:rPr/>
              <a:t> </a:t>
            </a:r>
            <a:r>
              <a:rPr/>
              <a:t>factor</a:t>
            </a:r>
            <a:r>
              <a:rPr/>
              <a:t> </a:t>
            </a:r>
            <a:r>
              <a:rPr/>
              <a:t>in</a:t>
            </a:r>
            <a:r>
              <a:rPr/>
              <a:t> </a:t>
            </a:r>
            <a:r>
              <a:rPr/>
              <a:t>the</a:t>
            </a:r>
            <a:r>
              <a:rPr/>
              <a:t> </a:t>
            </a:r>
            <a:r>
              <a:rPr/>
              <a:t>denominator</a:t>
            </a:r>
            <a:r>
              <a:rPr/>
              <a:t> </a:t>
            </a:r>
            <a:r>
              <a:rPr/>
              <a:t>changes.</a:t>
            </a:r>
          </a:p>
          <a:p>
            <a:pPr lvl="0" marL="0" indent="0">
              <a:buNone/>
            </a:pPr>
          </a:p>
          <a:p>
            <a:pPr lvl="1"/>
            <a:r>
              <a:rPr/>
              <a:t>The</a:t>
            </a:r>
            <a:r>
              <a:rPr/>
              <a:t> </a:t>
            </a:r>
            <a:r>
              <a:rPr/>
              <a:t>bond</a:t>
            </a:r>
            <a:r>
              <a:rPr/>
              <a:t> </a:t>
            </a:r>
            <a:r>
              <a:rPr/>
              <a:t>is</a:t>
            </a:r>
            <a:r>
              <a:rPr/>
              <a:t> </a:t>
            </a:r>
            <a:r>
              <a:rPr/>
              <a:t>defined</a:t>
            </a:r>
            <a:r>
              <a:rPr/>
              <a:t> </a:t>
            </a:r>
            <a:r>
              <a:rPr/>
              <a:t>by</a:t>
            </a:r>
            <a:r>
              <a:rPr/>
              <a:t> </a:t>
            </a:r>
            <a:r>
              <a:rPr/>
              <a:t>its</a:t>
            </a:r>
            <a:r>
              <a:rPr/>
              <a:t> </a:t>
            </a:r>
            <a:r>
              <a:rPr/>
              <a:t>promised</a:t>
            </a:r>
            <a:r>
              <a:rPr/>
              <a:t> </a:t>
            </a:r>
            <a:r>
              <a:rPr/>
              <a:t>payments,</a:t>
            </a:r>
            <a:r>
              <a:rPr/>
              <a:t> </a:t>
            </a:r>
            <a:r>
              <a:rPr/>
              <a:t>which</a:t>
            </a:r>
            <a:r>
              <a:rPr/>
              <a:t> </a:t>
            </a:r>
            <a:r>
              <a:rPr/>
              <a:t>remain</a:t>
            </a:r>
            <a:r>
              <a:rPr/>
              <a:t> </a:t>
            </a:r>
            <a:r>
              <a:rPr/>
              <a:t>the</a:t>
            </a:r>
            <a:r>
              <a:rPr/>
              <a:t> </a:t>
            </a:r>
            <a:r>
              <a:rPr/>
              <a:t>same.</a:t>
            </a:r>
          </a:p>
          <a:p>
            <a:pPr lvl="0" marL="0" indent="0">
              <a:buNone/>
            </a:pPr>
          </a:p>
          <a:p>
            <a:pPr lvl="1"/>
            <a:r>
              <a:rPr/>
              <a:t>The</a:t>
            </a:r>
            <a:r>
              <a:rPr/>
              <a:t> </a:t>
            </a:r>
            <a:r>
              <a:rPr/>
              <a:t>price</a:t>
            </a:r>
            <a:r>
              <a:rPr/>
              <a:t> </a:t>
            </a:r>
            <a:r>
              <a:rPr/>
              <a:t>of</a:t>
            </a:r>
            <a:r>
              <a:rPr/>
              <a:t> </a:t>
            </a:r>
            <a:r>
              <a:rPr/>
              <a:t>the</a:t>
            </a:r>
            <a:r>
              <a:rPr/>
              <a:t> </a:t>
            </a:r>
            <a:r>
              <a:rPr/>
              <a:t>bond</a:t>
            </a:r>
            <a:r>
              <a:rPr/>
              <a:t> </a:t>
            </a:r>
            <a:r>
              <a:rPr/>
              <a:t>is</a:t>
            </a:r>
            <a:r>
              <a:rPr/>
              <a:t> </a:t>
            </a:r>
            <a:r>
              <a:rPr/>
              <a:t>defined</a:t>
            </a:r>
            <a:r>
              <a:rPr/>
              <a:t> </a:t>
            </a:r>
            <a:r>
              <a:rPr/>
              <a:t>by</a:t>
            </a:r>
            <a:r>
              <a:rPr/>
              <a:t> </a:t>
            </a:r>
            <a:r>
              <a:rPr/>
              <a:t>this</a:t>
            </a:r>
            <a:r>
              <a:rPr/>
              <a:t> </a:t>
            </a:r>
            <a:r>
              <a:rPr/>
              <a:t>discount</a:t>
            </a:r>
            <a:r>
              <a:rPr/>
              <a:t> </a:t>
            </a:r>
            <a:r>
              <a:rPr/>
              <a:t>factor</a:t>
            </a:r>
            <a:r>
              <a:rPr/>
              <a:t> </a:t>
            </a:r>
            <a:r>
              <a:rPr/>
              <a:t>and</a:t>
            </a:r>
            <a:r>
              <a:rPr/>
              <a:t> </a:t>
            </a:r>
            <a:r>
              <a:rPr/>
              <a:t>the</a:t>
            </a:r>
            <a:r>
              <a:rPr/>
              <a:t> </a:t>
            </a:r>
            <a:r>
              <a:rPr/>
              <a:t>promised</a:t>
            </a:r>
            <a:r>
              <a:rPr/>
              <a:t> </a:t>
            </a:r>
            <a:r>
              <a:rPr/>
              <a:t>payment</a:t>
            </a:r>
          </a:p>
          <a:p>
            <a:pPr lvl="0" marL="0" indent="0">
              <a:buNone/>
            </a:pPr>
          </a:p>
          <a:p>
            <a:pPr lvl="1"/>
            <a:r>
              <a:rPr/>
              <a:t>Ask</a:t>
            </a:r>
            <a:r>
              <a:rPr/>
              <a:t> </a:t>
            </a:r>
            <a:r>
              <a:rPr/>
              <a:t>students</a:t>
            </a:r>
            <a:r>
              <a:rPr/>
              <a:t> </a:t>
            </a:r>
            <a:r>
              <a:rPr/>
              <a:t>to</a:t>
            </a:r>
            <a:r>
              <a:rPr/>
              <a:t> </a:t>
            </a:r>
            <a:r>
              <a:rPr/>
              <a:t>make</a:t>
            </a:r>
            <a:r>
              <a:rPr/>
              <a:t> </a:t>
            </a:r>
            <a:r>
              <a:rPr/>
              <a:t>up</a:t>
            </a:r>
            <a:r>
              <a:rPr/>
              <a:t> </a:t>
            </a:r>
            <a:r>
              <a:rPr/>
              <a:t>numbers.</a:t>
            </a:r>
            <a:r>
              <a:rPr/>
              <a:t> </a:t>
            </a:r>
            <a:r>
              <a:rPr/>
              <a:t>The</a:t>
            </a:r>
            <a:r>
              <a:rPr/>
              <a:t> </a:t>
            </a:r>
            <a:r>
              <a:rPr/>
              <a:t>plan</a:t>
            </a:r>
            <a:r>
              <a:rPr/>
              <a:t> </a:t>
            </a:r>
            <a:r>
              <a:rPr/>
              <a:t>is</a:t>
            </a:r>
            <a:r>
              <a:rPr/>
              <a:t> </a:t>
            </a:r>
            <a:r>
              <a:rPr/>
              <a:t>to</a:t>
            </a:r>
            <a:r>
              <a:rPr/>
              <a:t> </a:t>
            </a:r>
            <a:r>
              <a:rPr/>
              <a:t>get</a:t>
            </a:r>
            <a:r>
              <a:rPr/>
              <a:t> </a:t>
            </a:r>
            <a:r>
              <a:rPr/>
              <a:t>them</a:t>
            </a:r>
            <a:r>
              <a:rPr/>
              <a:t> </a:t>
            </a:r>
            <a:r>
              <a:rPr/>
              <a:t>to</a:t>
            </a:r>
            <a:r>
              <a:rPr/>
              <a:t> </a:t>
            </a:r>
            <a:r>
              <a:rPr/>
              <a:t>start</a:t>
            </a:r>
            <a:r>
              <a:rPr/>
              <a:t> </a:t>
            </a:r>
            <a:r>
              <a:rPr/>
              <a:t>thinking</a:t>
            </a:r>
            <a:r>
              <a:rPr/>
              <a:t> </a:t>
            </a:r>
            <a:r>
              <a:rPr/>
              <a:t>in</a:t>
            </a:r>
            <a:r>
              <a:rPr/>
              <a:t> </a:t>
            </a:r>
            <a:r>
              <a:rPr/>
              <a:t>terms</a:t>
            </a:r>
            <a:r>
              <a:rPr/>
              <a:t> </a:t>
            </a:r>
            <a:r>
              <a:rPr/>
              <a:t>of</a:t>
            </a:r>
            <a:r>
              <a:rPr/>
              <a:t> </a:t>
            </a:r>
            <a:r>
              <a:rPr/>
              <a:t>concrete</a:t>
            </a:r>
            <a:r>
              <a:rPr/>
              <a:t> </a:t>
            </a:r>
            <a:r>
              <a:rPr/>
              <a:t>examples</a:t>
            </a:r>
            <a:r>
              <a:rPr/>
              <a:t> </a:t>
            </a:r>
            <a:r>
              <a:rPr/>
              <a:t>for</a:t>
            </a:r>
            <a:r>
              <a:rPr/>
              <a:t> </a:t>
            </a:r>
            <a:r>
              <a:rPr/>
              <a:t>general</a:t>
            </a:r>
            <a:r>
              <a:rPr/>
              <a:t> </a:t>
            </a:r>
            <a:r>
              <a:rPr/>
              <a:t>concepts.</a:t>
            </a:r>
          </a:p>
        </p:txBody>
      </p:sp>
      <p:sp>
        <p:nvSpPr>
          <p:cNvPr id="4" name="Slide Number Placeholder 3"/>
          <p:cNvSpPr>
            <a:spLocks noGrp="1"/>
          </p:cNvSpPr>
          <p:nvPr>
            <p:ph type="sldNum" sz="quarter" idx="10"/>
          </p:nvPr>
        </p:nvSpPr>
        <p:spPr/>
        <p:txBody>
          <a:bodyPr/>
          <a:lstStyle/>
          <a:p>
            <a:fld id="{18BDFEC3-8487-43E8-A154-7C12CBC1FFF2}" type="slidenum">
              <a:rPr lang="en-US"/>
              <a:t>75</a:t>
            </a:fld>
            <a:endParaRPr lang="en-US"/>
          </a:p>
        </p:txBody>
      </p:sp>
    </p:spTree>
  </p:cSld>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marL="0" indent="0">
              <a:buNone/>
            </a:pPr>
            <a:r>
              <a:rPr/>
              <a:t>NO!</a:t>
            </a:r>
          </a:p>
        </p:txBody>
      </p:sp>
      <p:sp>
        <p:nvSpPr>
          <p:cNvPr id="4" name="Slide Number Placeholder 3"/>
          <p:cNvSpPr>
            <a:spLocks noGrp="1"/>
          </p:cNvSpPr>
          <p:nvPr>
            <p:ph type="sldNum" sz="quarter" idx="10"/>
          </p:nvPr>
        </p:nvSpPr>
        <p:spPr/>
        <p:txBody>
          <a:bodyPr/>
          <a:lstStyle/>
          <a:p>
            <a:fld id="{18BDFEC3-8487-43E8-A154-7C12CBC1FFF2}" type="slidenum">
              <a:rPr lang="en-US"/>
              <a:t>76</a:t>
            </a:fld>
            <a:endParaRPr lang="en-US"/>
          </a:p>
        </p:txBody>
      </p:sp>
    </p:spTree>
  </p:cSld>
</p:notes>
</file>

<file path=ppt/notesSlides/notesSlide36.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r><m:t>P</m:t></m:r><m:r><m:t>V</m:t></m:r><m:r><m:t>=</m:t></m:r><m:f><m:fPr><m:type m:val="bar" /></m:fPr><m:num><m:r><m:t>$</m:t></m:r><m:r><m:t>7</m:t></m:r></m:num><m:den><m:r><m:t>(</m:t></m:r><m:r><m:t>1</m:t></m:r><m:r><m:t>+</m:t></m:r><m:r><m:t>40</m:t></m:r><m:r><m:t>%</m:t></m:r><m:r><m:t>)</m:t></m:r></m:den></m:f><m:r><m:t>+</m:t></m:r><m:f><m:fPr><m:type m:val="bar" /></m:fPr><m:num><m:r><m:t>$</m:t></m:r><m:r><m:t>7</m:t></m:r></m:num><m:den><m:r><m:t>(</m:t></m:r><m:r><m:t>1</m:t></m:r><m:r><m:t>+</m:t></m:r><m:r><m:t>40</m:t></m:r><m:r><m:t>%</m:t></m:r><m:sSup><m:e><m:r><m:t>)</m:t></m:r></m:e><m:sup><m:r><m:t>2</m:t></m:r></m:sup></m:sSup></m:den></m:f><m:r><m:t>≈</m:t></m:r><m:r><m:t>$</m:t></m:r><m:r><m:t>8.57</m:t></m:r></m:oMath></m:oMathPara></a14:m></a:p><a:p><a:pPr lvl="0" marL="0" indent="0"><a:buNone /></a:pPr></a:p><a:p><a:pPr lvl="0" marL="0" indent="0"><a:buNone /></a:pPr><a:r><a:rPr /><a:t>Note</a:t></a:r><a:r><a:rPr /><a:t> </a:t></a:r><a:r><a:rPr /><a:t>additivity.</a:t></a:r><a:r><a:rPr /><a:t> </a:t></a:r><a:r><a:rPr /><a:t>PV</a:t></a:r><a:r><a:rPr /><a:t> </a:t></a:r><a:r><a:rPr /><a:t>converts</a:t></a:r><a:r><a:rPr /><a:t> </a:t></a:r><a:r><a:rPr /><a:t>apples</a:t></a:r><a:r><a:rPr /><a:t> </a:t></a:r><a:r><a:rPr /><a:t>and</a:t></a:r><a:r><a:rPr /><a:t> </a:t></a:r><a:r><a:rPr /><a:t>oranges</a:t></a:r><a:r><a:rPr /><a:t> </a:t></a:r><a:r><a:rPr /><a:t>into</a:t></a:r><a:r><a:rPr /><a:t> </a:t></a:r><a:r><a:rPr /><a:t>the</a:t></a:r><a:r><a:rPr /><a:t> </a:t></a:r><a:r><a:rPr /><a:t>same</a:t></a:r><a:r><a:rPr /><a:t> </a:t></a:r><a:r><a:rPr /><a:t>units.</a:t></a:r></a:p></p:txBody></p:sp><p:sp><p:nvSpPr><p:cNvPr id="4" name="Slide Number Placeholder 3" /><p:cNvSpPr><a:spLocks noGrp="1" /></p:cNvSpPr><p:nvPr><p:ph type="sldNum" sz="quarter" idx="10" /></p:nvPr></p:nvSpPr><p:spPr /><p:txBody><a:bodyPr /><a:lstStyle /><a:p><a:fld id="{18BDFEC3-8487-43E8-A154-7C12CBC1FFF2}" type="slidenum"><a:rPr lang="en-US" /><a:t>77</a:t></a:fld><a:endParaRPr lang="en-US" /></a:p></p:txBody></p:sp></p:spTree></p:cSld></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marL="0" indent="0">
              <a:buNone/>
            </a:pPr>
            <a:r>
              <a:rPr/>
              <a:t>The</a:t>
            </a:r>
            <a:r>
              <a:rPr/>
              <a:t> </a:t>
            </a:r>
            <a:r>
              <a:rPr/>
              <a:t>Net</a:t>
            </a:r>
            <a:r>
              <a:rPr/>
              <a:t> </a:t>
            </a:r>
            <a:r>
              <a:rPr/>
              <a:t>Present</a:t>
            </a:r>
            <a:r>
              <a:rPr/>
              <a:t> </a:t>
            </a:r>
            <a:r>
              <a:rPr/>
              <a:t>Value</a:t>
            </a:r>
            <a:r>
              <a:rPr/>
              <a:t> </a:t>
            </a:r>
            <a:r>
              <a:rPr/>
              <a:t>is</a:t>
            </a:r>
            <a:r>
              <a:rPr/>
              <a:t> </a:t>
            </a:r>
            <a:r>
              <a:rPr/>
              <a:t>$8.57.</a:t>
            </a:r>
            <a:r>
              <a:rPr/>
              <a:t> </a:t>
            </a:r>
            <a:r>
              <a:rPr/>
              <a:t>So,</a:t>
            </a:r>
            <a:r>
              <a:rPr/>
              <a:t> </a:t>
            </a:r>
            <a:r>
              <a:rPr/>
              <a:t>the</a:t>
            </a:r>
            <a:r>
              <a:rPr/>
              <a:t> </a:t>
            </a:r>
            <a:r>
              <a:rPr/>
              <a:t>answer</a:t>
            </a:r>
            <a:r>
              <a:rPr/>
              <a:t> </a:t>
            </a:r>
            <a:r>
              <a:rPr/>
              <a:t>is</a:t>
            </a:r>
            <a:r>
              <a:rPr/>
              <a:t> </a:t>
            </a:r>
            <a:r>
              <a:rPr/>
              <a:t>yes!</a:t>
            </a:r>
          </a:p>
          <a:p>
            <a:pPr lvl="0" marL="0" indent="0">
              <a:buNone/>
            </a:pPr>
          </a:p>
          <a:p>
            <a:pPr lvl="0" marL="0" indent="0">
              <a:buNone/>
            </a:pPr>
            <a:r>
              <a:rPr/>
              <a:t>Note</a:t>
            </a:r>
            <a:r>
              <a:rPr/>
              <a:t> </a:t>
            </a:r>
            <a:r>
              <a:rPr/>
              <a:t>the</a:t>
            </a:r>
            <a:r>
              <a:rPr/>
              <a:t> </a:t>
            </a:r>
            <a:r>
              <a:rPr i="1"/>
              <a:t>net</a:t>
            </a:r>
            <a:r>
              <a:rPr/>
              <a:t> </a:t>
            </a:r>
            <a:r>
              <a:rPr/>
              <a:t>in</a:t>
            </a:r>
            <a:r>
              <a:rPr/>
              <a:t> </a:t>
            </a:r>
            <a:r>
              <a:rPr/>
              <a:t>NPV</a:t>
            </a:r>
            <a:r>
              <a:rPr/>
              <a:t> </a:t>
            </a:r>
            <a:r>
              <a:rPr/>
              <a:t>means</a:t>
            </a:r>
            <a:r>
              <a:rPr/>
              <a:t> </a:t>
            </a:r>
            <a:r>
              <a:rPr/>
              <a:t>that</a:t>
            </a:r>
            <a:r>
              <a:rPr/>
              <a:t> </a:t>
            </a:r>
            <a:r>
              <a:rPr/>
              <a:t>the</a:t>
            </a:r>
            <a:r>
              <a:rPr/>
              <a:t> </a:t>
            </a:r>
            <a:r>
              <a:rPr/>
              <a:t>upfront</a:t>
            </a:r>
            <a:r>
              <a:rPr/>
              <a:t> </a:t>
            </a:r>
            <a:r>
              <a:rPr/>
              <a:t>cost</a:t>
            </a:r>
            <a:r>
              <a:rPr/>
              <a:t> </a:t>
            </a:r>
            <a:r>
              <a:rPr/>
              <a:t>is</a:t>
            </a:r>
            <a:r>
              <a:rPr/>
              <a:t> </a:t>
            </a:r>
            <a:r>
              <a:rPr/>
              <a:t>included.</a:t>
            </a:r>
          </a:p>
        </p:txBody>
      </p:sp>
      <p:sp>
        <p:nvSpPr>
          <p:cNvPr id="4" name="Slide Number Placeholder 3"/>
          <p:cNvSpPr>
            <a:spLocks noGrp="1"/>
          </p:cNvSpPr>
          <p:nvPr>
            <p:ph type="sldNum" sz="quarter" idx="10"/>
          </p:nvPr>
        </p:nvSpPr>
        <p:spPr/>
        <p:txBody>
          <a:bodyPr/>
          <a:lstStyle/>
          <a:p>
            <a:fld id="{18BDFEC3-8487-43E8-A154-7C12CBC1FFF2}" type="slidenum">
              <a:rPr lang="en-US"/>
              <a:t>78</a:t>
            </a:fld>
            <a:endParaRPr lang="en-US"/>
          </a:p>
        </p:txBody>
      </p:sp>
    </p:spTree>
  </p:cSld>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marL="0" indent="0">
              <a:buNone/>
            </a:pPr>
            <a:r>
              <a:rPr/>
              <a:t>The</a:t>
            </a:r>
            <a:r>
              <a:rPr/>
              <a:t> </a:t>
            </a:r>
            <a:r>
              <a:rPr/>
              <a:t>Net</a:t>
            </a:r>
            <a:r>
              <a:rPr/>
              <a:t> </a:t>
            </a:r>
            <a:r>
              <a:rPr/>
              <a:t>Present</a:t>
            </a:r>
            <a:r>
              <a:rPr/>
              <a:t> </a:t>
            </a:r>
            <a:r>
              <a:rPr/>
              <a:t>Value</a:t>
            </a:r>
            <a:r>
              <a:rPr/>
              <a:t> </a:t>
            </a:r>
            <a:r>
              <a:rPr/>
              <a:t>is</a:t>
            </a:r>
            <a:r>
              <a:rPr/>
              <a:t> </a:t>
            </a:r>
            <a:r>
              <a:rPr/>
              <a:t>$8.57.</a:t>
            </a:r>
            <a:r>
              <a:rPr/>
              <a:t> </a:t>
            </a:r>
            <a:r>
              <a:rPr/>
              <a:t>So,</a:t>
            </a:r>
            <a:r>
              <a:rPr/>
              <a:t> </a:t>
            </a:r>
            <a:r>
              <a:rPr/>
              <a:t>the</a:t>
            </a:r>
            <a:r>
              <a:rPr/>
              <a:t> </a:t>
            </a:r>
            <a:r>
              <a:rPr/>
              <a:t>answer</a:t>
            </a:r>
            <a:r>
              <a:rPr/>
              <a:t> </a:t>
            </a:r>
            <a:r>
              <a:rPr/>
              <a:t>is</a:t>
            </a:r>
            <a:r>
              <a:rPr/>
              <a:t> </a:t>
            </a:r>
            <a:r>
              <a:rPr/>
              <a:t>yes!</a:t>
            </a:r>
          </a:p>
        </p:txBody>
      </p:sp>
      <p:sp>
        <p:nvSpPr>
          <p:cNvPr id="4" name="Slide Number Placeholder 3"/>
          <p:cNvSpPr>
            <a:spLocks noGrp="1"/>
          </p:cNvSpPr>
          <p:nvPr>
            <p:ph type="sldNum" sz="quarter" idx="10"/>
          </p:nvPr>
        </p:nvSpPr>
        <p:spPr/>
        <p:txBody>
          <a:bodyPr/>
          <a:lstStyle/>
          <a:p>
            <a:fld id="{18BDFEC3-8487-43E8-A154-7C12CBC1FFF2}" type="slidenum">
              <a:rPr lang="en-US"/>
              <a:t>79</a:t>
            </a:fld>
            <a:endParaRPr lang="en-US"/>
          </a:p>
        </p:txBody>
      </p:sp>
    </p:spTree>
  </p:cSld>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a:t>It</a:t>
            </a:r>
            <a:r>
              <a:rPr/>
              <a:t> </a:t>
            </a:r>
            <a:r>
              <a:rPr/>
              <a:t>depends</a:t>
            </a:r>
            <a:r>
              <a:rPr/>
              <a:t> </a:t>
            </a:r>
            <a:r>
              <a:rPr/>
              <a:t>on</a:t>
            </a:r>
            <a:r>
              <a:rPr/>
              <a:t> </a:t>
            </a:r>
            <a:r>
              <a:rPr/>
              <a:t>the</a:t>
            </a:r>
            <a:r>
              <a:rPr/>
              <a:t> </a:t>
            </a:r>
            <a:r>
              <a:rPr/>
              <a:t>price</a:t>
            </a:r>
          </a:p>
          <a:p>
            <a:pPr lvl="0" marL="0" indent="0">
              <a:buNone/>
            </a:pPr>
          </a:p>
          <a:p>
            <a:pPr lvl="2"/>
            <a:r>
              <a:rPr/>
              <a:t>if</a:t>
            </a:r>
            <a:r>
              <a:rPr/>
              <a:t> </a:t>
            </a:r>
            <a:r>
              <a:rPr/>
              <a:t>price</a:t>
            </a:r>
            <a:r>
              <a:rPr/>
              <a:t> </a:t>
            </a:r>
            <a:r>
              <a:rPr/>
              <a:t>is</a:t>
            </a:r>
            <a:r>
              <a:rPr/>
              <a:t> </a:t>
            </a:r>
            <a:r>
              <a:rPr/>
              <a:t>too</a:t>
            </a:r>
            <a:r>
              <a:rPr/>
              <a:t> </a:t>
            </a:r>
            <a:r>
              <a:rPr/>
              <a:t>high,</a:t>
            </a:r>
            <a:r>
              <a:rPr/>
              <a:t> </a:t>
            </a:r>
            <a:r>
              <a:rPr/>
              <a:t>a</a:t>
            </a:r>
            <a:r>
              <a:rPr/>
              <a:t> </a:t>
            </a:r>
            <a:r>
              <a:rPr/>
              <a:t>good</a:t>
            </a:r>
            <a:r>
              <a:rPr/>
              <a:t> </a:t>
            </a:r>
            <a:r>
              <a:rPr/>
              <a:t>firm</a:t>
            </a:r>
            <a:r>
              <a:rPr/>
              <a:t> </a:t>
            </a:r>
            <a:r>
              <a:rPr/>
              <a:t>may</a:t>
            </a:r>
            <a:r>
              <a:rPr/>
              <a:t> </a:t>
            </a:r>
            <a:r>
              <a:rPr/>
              <a:t>be</a:t>
            </a:r>
            <a:r>
              <a:rPr/>
              <a:t> </a:t>
            </a:r>
            <a:r>
              <a:rPr/>
              <a:t>a</a:t>
            </a:r>
            <a:r>
              <a:rPr/>
              <a:t> </a:t>
            </a:r>
            <a:r>
              <a:rPr/>
              <a:t>bad</a:t>
            </a:r>
            <a:r>
              <a:rPr/>
              <a:t> </a:t>
            </a:r>
            <a:r>
              <a:rPr/>
              <a:t>investment</a:t>
            </a:r>
          </a:p>
          <a:p>
            <a:pPr lvl="0" marL="0" indent="0">
              <a:buNone/>
            </a:pPr>
          </a:p>
          <a:p>
            <a:pPr lvl="2"/>
            <a:r>
              <a:rPr/>
              <a:t>if</a:t>
            </a:r>
            <a:r>
              <a:rPr/>
              <a:t> </a:t>
            </a:r>
            <a:r>
              <a:rPr/>
              <a:t>price</a:t>
            </a:r>
            <a:r>
              <a:rPr/>
              <a:t> </a:t>
            </a:r>
            <a:r>
              <a:rPr/>
              <a:t>is</a:t>
            </a:r>
            <a:r>
              <a:rPr/>
              <a:t> </a:t>
            </a:r>
            <a:r>
              <a:rPr/>
              <a:t>too</a:t>
            </a:r>
            <a:r>
              <a:rPr/>
              <a:t> </a:t>
            </a:r>
            <a:r>
              <a:rPr/>
              <a:t>low,</a:t>
            </a:r>
            <a:r>
              <a:rPr/>
              <a:t> </a:t>
            </a:r>
            <a:r>
              <a:rPr/>
              <a:t>a</a:t>
            </a:r>
            <a:r>
              <a:rPr/>
              <a:t> </a:t>
            </a:r>
            <a:r>
              <a:rPr/>
              <a:t>bad</a:t>
            </a:r>
            <a:r>
              <a:rPr/>
              <a:t> </a:t>
            </a:r>
            <a:r>
              <a:rPr/>
              <a:t>firm</a:t>
            </a:r>
            <a:r>
              <a:rPr/>
              <a:t> </a:t>
            </a:r>
            <a:r>
              <a:rPr/>
              <a:t>may</a:t>
            </a:r>
            <a:r>
              <a:rPr/>
              <a:t> </a:t>
            </a:r>
            <a:r>
              <a:rPr/>
              <a:t>be</a:t>
            </a:r>
            <a:r>
              <a:rPr/>
              <a:t> </a:t>
            </a:r>
            <a:r>
              <a:rPr/>
              <a:t>a</a:t>
            </a:r>
            <a:r>
              <a:rPr/>
              <a:t> </a:t>
            </a:r>
            <a:r>
              <a:rPr/>
              <a:t>great</a:t>
            </a:r>
            <a:r>
              <a:rPr/>
              <a:t> </a:t>
            </a:r>
            <a:r>
              <a:rPr/>
              <a:t>investment</a:t>
            </a:r>
          </a:p>
        </p:txBody>
      </p:sp>
      <p:sp>
        <p:nvSpPr>
          <p:cNvPr id="4" name="Slide Number Placeholder 3"/>
          <p:cNvSpPr>
            <a:spLocks noGrp="1"/>
          </p:cNvSpPr>
          <p:nvPr>
            <p:ph type="sldNum" sz="quarter" idx="10"/>
          </p:nvPr>
        </p:nvSpPr>
        <p:spPr/>
        <p:txBody>
          <a:bodyPr/>
          <a:lstStyle/>
          <a:p>
            <a:fld id="{18BDFEC3-8487-43E8-A154-7C12CBC1FFF2}" type="slidenum">
              <a:rPr lang="en-US"/>
              <a:t>84</a:t>
            </a:fld>
            <a:endParaRPr lang="en-US"/>
          </a:p>
        </p:txBody>
      </p:sp>
    </p:spTree>
  </p:cSld>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a:t>Yes,</a:t>
            </a:r>
            <a:r>
              <a:rPr/>
              <a:t> </a:t>
            </a:r>
            <a:r>
              <a:rPr/>
              <a:t>a</a:t>
            </a:r>
            <a:r>
              <a:rPr/>
              <a:t> </a:t>
            </a:r>
            <a:r>
              <a:rPr/>
              <a:t>realized</a:t>
            </a:r>
            <a:r>
              <a:rPr/>
              <a:t> </a:t>
            </a:r>
            <a:r>
              <a:rPr/>
              <a:t>rate</a:t>
            </a:r>
            <a:r>
              <a:rPr/>
              <a:t> </a:t>
            </a:r>
            <a:r>
              <a:rPr/>
              <a:t>of</a:t>
            </a:r>
            <a:r>
              <a:rPr/>
              <a:t> </a:t>
            </a:r>
            <a:r>
              <a:rPr/>
              <a:t>return</a:t>
            </a:r>
            <a:r>
              <a:rPr/>
              <a:t> </a:t>
            </a:r>
            <a:r>
              <a:rPr/>
              <a:t>can</a:t>
            </a:r>
            <a:r>
              <a:rPr/>
              <a:t> </a:t>
            </a:r>
            <a:r>
              <a:rPr/>
              <a:t>be</a:t>
            </a:r>
            <a:r>
              <a:rPr/>
              <a:t> </a:t>
            </a:r>
            <a:r>
              <a:rPr/>
              <a:t>negative</a:t>
            </a:r>
          </a:p>
          <a:p>
            <a:pPr lvl="0" marL="0" indent="0">
              <a:buNone/>
            </a:pPr>
          </a:p>
          <a:p>
            <a:pPr lvl="1"/>
            <a:r>
              <a:rPr/>
              <a:t>However,</a:t>
            </a:r>
            <a:r>
              <a:rPr/>
              <a:t> </a:t>
            </a:r>
            <a:r>
              <a:rPr/>
              <a:t>this</a:t>
            </a:r>
            <a:r>
              <a:rPr/>
              <a:t> </a:t>
            </a:r>
            <a:r>
              <a:rPr/>
              <a:t>would</a:t>
            </a:r>
            <a:r>
              <a:rPr/>
              <a:t> </a:t>
            </a:r>
            <a:r>
              <a:rPr/>
              <a:t>never</a:t>
            </a:r>
            <a:r>
              <a:rPr/>
              <a:t> </a:t>
            </a:r>
            <a:r>
              <a:rPr/>
              <a:t>happen</a:t>
            </a:r>
            <a:r>
              <a:rPr/>
              <a:t> </a:t>
            </a:r>
            <a:r>
              <a:rPr/>
              <a:t>in</a:t>
            </a:r>
            <a:r>
              <a:rPr/>
              <a:t> </a:t>
            </a:r>
            <a:r>
              <a:rPr/>
              <a:t>a</a:t>
            </a:r>
            <a:r>
              <a:rPr/>
              <a:t> </a:t>
            </a:r>
            <a:r>
              <a:rPr/>
              <a:t>perfect</a:t>
            </a:r>
            <a:r>
              <a:rPr/>
              <a:t> </a:t>
            </a:r>
            <a:r>
              <a:rPr/>
              <a:t>market</a:t>
            </a:r>
            <a:r>
              <a:rPr/>
              <a:t> </a:t>
            </a:r>
            <a:r>
              <a:rPr/>
              <a:t>with</a:t>
            </a:r>
            <a:r>
              <a:rPr/>
              <a:t> </a:t>
            </a:r>
            <a:r>
              <a:rPr/>
              <a:t>certainty.</a:t>
            </a:r>
          </a:p>
          <a:p>
            <a:pPr lvl="0" marL="0" indent="0">
              <a:buNone/>
            </a:pPr>
          </a:p>
          <a:p>
            <a:pPr lvl="1"/>
            <a:r>
              <a:rPr/>
              <a:t>Unlike</a:t>
            </a:r>
            <a:r>
              <a:rPr/>
              <a:t> </a:t>
            </a:r>
            <a:r>
              <a:rPr/>
              <a:t>otherwise</a:t>
            </a:r>
            <a:r>
              <a:rPr/>
              <a:t> </a:t>
            </a:r>
            <a:r>
              <a:rPr/>
              <a:t>specified,</a:t>
            </a:r>
            <a:r>
              <a:rPr/>
              <a:t> </a:t>
            </a:r>
            <a:r>
              <a:rPr/>
              <a:t>all</a:t>
            </a:r>
            <a:r>
              <a:rPr/>
              <a:t> </a:t>
            </a:r>
            <a:r>
              <a:rPr/>
              <a:t>quantities</a:t>
            </a:r>
            <a:r>
              <a:rPr/>
              <a:t> </a:t>
            </a:r>
            <a:r>
              <a:rPr/>
              <a:t>are</a:t>
            </a:r>
            <a:r>
              <a:rPr/>
              <a:t> </a:t>
            </a:r>
            <a:r>
              <a:rPr/>
              <a:t>nominal</a:t>
            </a:r>
            <a:r>
              <a:rPr/>
              <a:t> </a:t>
            </a:r>
            <a:r>
              <a:rPr/>
              <a:t>and</a:t>
            </a:r>
            <a:r>
              <a:rPr/>
              <a:t> </a:t>
            </a:r>
            <a:r>
              <a:rPr/>
              <a:t>not</a:t>
            </a:r>
            <a:r>
              <a:rPr/>
              <a:t> </a:t>
            </a:r>
            <a:r>
              <a:rPr/>
              <a:t>real!</a:t>
            </a:r>
          </a:p>
        </p:txBody>
      </p:sp>
      <p:sp>
        <p:nvSpPr>
          <p:cNvPr id="4" name="Slide Number Placeholder 3"/>
          <p:cNvSpPr>
            <a:spLocks noGrp="1"/>
          </p:cNvSpPr>
          <p:nvPr>
            <p:ph type="sldNum" sz="quarter" idx="10"/>
          </p:nvPr>
        </p:nvSpPr>
        <p:spPr/>
        <p:txBody>
          <a:bodyPr/>
          <a:lstStyle/>
          <a:p>
            <a:fld id="{18BDFEC3-8487-43E8-A154-7C12CBC1FFF2}" type="slidenum">
              <a:rPr lang="en-US"/>
              <a:t>26</a:t>
            </a:fld>
            <a:endParaRPr lang="en-US"/>
          </a:p>
        </p:txBody>
      </p:sp>
    </p:spTree>
  </p:cSld>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indent="0">
              <a:buNone/>
            </a:pPr>
            <a:r>
              <a:rPr>
                <a:latin typeface="Courier"/>
              </a:rPr>
              <a:t>- Not when they are certain and there is free disposal.
- When loans are risky, they can be negative *ex-post*</a:t>
            </a:r>
          </a:p>
        </p:txBody>
      </p:sp>
      <p:sp>
        <p:nvSpPr>
          <p:cNvPr id="4" name="Slide Number Placeholder 3"/>
          <p:cNvSpPr>
            <a:spLocks noGrp="1"/>
          </p:cNvSpPr>
          <p:nvPr>
            <p:ph type="sldNum" sz="quarter" idx="10"/>
          </p:nvPr>
        </p:nvSpPr>
        <p:spPr/>
        <p:txBody>
          <a:bodyPr/>
          <a:lstStyle/>
          <a:p>
            <a:fld id="{18BDFEC3-8487-43E8-A154-7C12CBC1FFF2}" type="slidenum">
              <a:rPr lang="en-US"/>
              <a:t>27</a:t>
            </a:fld>
            <a:endParaRPr lang="en-US"/>
          </a:p>
        </p:txBody>
      </p:sp>
    </p:spTree>
  </p:cSld>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a:t>No</a:t>
            </a:r>
          </a:p>
          <a:p>
            <a:pPr lvl="0" marL="0" indent="0">
              <a:buNone/>
            </a:pPr>
          </a:p>
          <a:p>
            <a:pPr lvl="2"/>
            <a:r>
              <a:rPr/>
              <a:t>if</a:t>
            </a:r>
            <a:r>
              <a:rPr/>
              <a:t> </a:t>
            </a:r>
            <a:r>
              <a:rPr/>
              <a:t>you</a:t>
            </a:r>
            <a:r>
              <a:rPr/>
              <a:t> </a:t>
            </a:r>
            <a:r>
              <a:rPr/>
              <a:t>have</a:t>
            </a:r>
            <a:r>
              <a:rPr/>
              <a:t> </a:t>
            </a:r>
            <a:r>
              <a:rPr/>
              <a:t>free</a:t>
            </a:r>
            <a:r>
              <a:rPr/>
              <a:t> </a:t>
            </a:r>
            <a:r>
              <a:rPr/>
              <a:t>storage,</a:t>
            </a:r>
            <a:r>
              <a:rPr/>
              <a:t> </a:t>
            </a:r>
            <a:r>
              <a:rPr/>
              <a:t>then</a:t>
            </a:r>
            <a:r>
              <a:rPr/>
              <a:t> </a:t>
            </a:r>
            <a:r>
              <a:rPr/>
              <a:t>you</a:t>
            </a:r>
            <a:r>
              <a:rPr/>
              <a:t> </a:t>
            </a:r>
            <a:r>
              <a:rPr/>
              <a:t>would</a:t>
            </a:r>
            <a:r>
              <a:rPr/>
              <a:t> </a:t>
            </a:r>
            <a:r>
              <a:rPr/>
              <a:t>not</a:t>
            </a:r>
            <a:r>
              <a:rPr/>
              <a:t> </a:t>
            </a:r>
            <a:r>
              <a:rPr/>
              <a:t>invest</a:t>
            </a:r>
          </a:p>
          <a:p>
            <a:pPr lvl="0" marL="0" indent="0">
              <a:buNone/>
            </a:pPr>
          </a:p>
          <a:p>
            <a:pPr lvl="1"/>
            <a:r>
              <a:rPr/>
              <a:t>Yes</a:t>
            </a:r>
          </a:p>
          <a:p>
            <a:pPr lvl="0" marL="0" indent="0">
              <a:buNone/>
            </a:pPr>
          </a:p>
          <a:p>
            <a:pPr lvl="2"/>
            <a:r>
              <a:rPr/>
              <a:t>Ex:</a:t>
            </a:r>
            <a:r>
              <a:rPr/>
              <a:t> </a:t>
            </a:r>
            <a:r>
              <a:rPr/>
              <a:t>when</a:t>
            </a:r>
            <a:r>
              <a:rPr/>
              <a:t> </a:t>
            </a:r>
            <a:r>
              <a:rPr/>
              <a:t>investors</a:t>
            </a:r>
            <a:r>
              <a:rPr/>
              <a:t> </a:t>
            </a:r>
            <a:r>
              <a:rPr/>
              <a:t>are</a:t>
            </a:r>
            <a:r>
              <a:rPr/>
              <a:t> </a:t>
            </a:r>
            <a:r>
              <a:rPr/>
              <a:t>paid</a:t>
            </a:r>
            <a:r>
              <a:rPr/>
              <a:t> </a:t>
            </a:r>
            <a:r>
              <a:rPr/>
              <a:t>to</a:t>
            </a:r>
            <a:r>
              <a:rPr/>
              <a:t> </a:t>
            </a:r>
            <a:r>
              <a:rPr/>
              <a:t>hold</a:t>
            </a:r>
            <a:r>
              <a:rPr/>
              <a:t> </a:t>
            </a:r>
            <a:r>
              <a:rPr/>
              <a:t>cash</a:t>
            </a:r>
            <a:r>
              <a:rPr/>
              <a:t> </a:t>
            </a:r>
            <a:r>
              <a:rPr/>
              <a:t>by</a:t>
            </a:r>
            <a:r>
              <a:rPr/>
              <a:t> </a:t>
            </a:r>
            <a:r>
              <a:rPr/>
              <a:t>the</a:t>
            </a:r>
            <a:r>
              <a:rPr/>
              <a:t> </a:t>
            </a:r>
            <a:r>
              <a:rPr/>
              <a:t>Fed</a:t>
            </a:r>
            <a:r>
              <a:rPr/>
              <a:t> </a:t>
            </a:r>
            <a:r>
              <a:rPr/>
              <a:t>and</a:t>
            </a:r>
            <a:r>
              <a:rPr/>
              <a:t> </a:t>
            </a:r>
            <a:r>
              <a:rPr/>
              <a:t>by</a:t>
            </a:r>
            <a:r>
              <a:rPr/>
              <a:t> </a:t>
            </a:r>
            <a:r>
              <a:rPr/>
              <a:t>the</a:t>
            </a:r>
            <a:r>
              <a:rPr/>
              <a:t> </a:t>
            </a:r>
            <a:r>
              <a:rPr/>
              <a:t>Japanese</a:t>
            </a:r>
          </a:p>
          <a:p>
            <a:pPr lvl="0" marL="0" indent="0">
              <a:buNone/>
            </a:pPr>
          </a:p>
          <a:p>
            <a:pPr lvl="2"/>
            <a:r>
              <a:rPr/>
              <a:t>In</a:t>
            </a:r>
            <a:r>
              <a:rPr/>
              <a:t> </a:t>
            </a:r>
            <a:r>
              <a:rPr/>
              <a:t>Switzerland,</a:t>
            </a:r>
            <a:r>
              <a:rPr/>
              <a:t> </a:t>
            </a:r>
            <a:r>
              <a:rPr/>
              <a:t>it</a:t>
            </a:r>
            <a:r>
              <a:rPr/>
              <a:t> </a:t>
            </a:r>
            <a:r>
              <a:rPr/>
              <a:t>isn’t</a:t>
            </a:r>
            <a:r>
              <a:rPr/>
              <a:t> </a:t>
            </a:r>
            <a:r>
              <a:rPr/>
              <a:t>uncommon</a:t>
            </a:r>
            <a:r>
              <a:rPr/>
              <a:t> </a:t>
            </a:r>
            <a:r>
              <a:rPr/>
              <a:t>for</a:t>
            </a:r>
            <a:r>
              <a:rPr/>
              <a:t> </a:t>
            </a:r>
            <a:r>
              <a:rPr/>
              <a:t>dictators</a:t>
            </a:r>
            <a:r>
              <a:rPr/>
              <a:t> </a:t>
            </a:r>
            <a:r>
              <a:rPr/>
              <a:t>to</a:t>
            </a:r>
            <a:r>
              <a:rPr/>
              <a:t> </a:t>
            </a:r>
            <a:r>
              <a:rPr/>
              <a:t>pay</a:t>
            </a:r>
            <a:r>
              <a:rPr/>
              <a:t> </a:t>
            </a:r>
            <a:r>
              <a:rPr/>
              <a:t>people</a:t>
            </a:r>
            <a:r>
              <a:rPr/>
              <a:t> </a:t>
            </a:r>
            <a:r>
              <a:rPr/>
              <a:t>to</a:t>
            </a:r>
            <a:r>
              <a:rPr/>
              <a:t> </a:t>
            </a:r>
            <a:r>
              <a:rPr/>
              <a:t>hide</a:t>
            </a:r>
            <a:r>
              <a:rPr/>
              <a:t> </a:t>
            </a:r>
            <a:r>
              <a:rPr/>
              <a:t>their</a:t>
            </a:r>
            <a:r>
              <a:rPr/>
              <a:t> </a:t>
            </a:r>
            <a:r>
              <a:rPr/>
              <a:t>money</a:t>
            </a:r>
          </a:p>
        </p:txBody>
      </p:sp>
      <p:sp>
        <p:nvSpPr>
          <p:cNvPr id="4" name="Slide Number Placeholder 3"/>
          <p:cNvSpPr>
            <a:spLocks noGrp="1"/>
          </p:cNvSpPr>
          <p:nvPr>
            <p:ph type="sldNum" sz="quarter" idx="10"/>
          </p:nvPr>
        </p:nvSpPr>
        <p:spPr/>
        <p:txBody>
          <a:bodyPr/>
          <a:lstStyle/>
          <a:p>
            <a:fld id="{18BDFEC3-8487-43E8-A154-7C12CBC1FFF2}" type="slidenum">
              <a:rPr lang="en-US"/>
              <a:t>28</a:t>
            </a:fld>
            <a:endParaRPr lang="en-US"/>
          </a:p>
        </p:txBody>
      </p:sp>
    </p:spTree>
  </p:cSld>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a:t>Students</a:t>
            </a:r>
            <a:r>
              <a:rPr/>
              <a:t> </a:t>
            </a:r>
            <a:r>
              <a:rPr/>
              <a:t>should</a:t>
            </a:r>
            <a:r>
              <a:rPr/>
              <a:t> </a:t>
            </a:r>
            <a:r>
              <a:rPr/>
              <a:t>look</a:t>
            </a:r>
            <a:r>
              <a:rPr/>
              <a:t> </a:t>
            </a:r>
            <a:r>
              <a:rPr/>
              <a:t>at</a:t>
            </a:r>
            <a:r>
              <a:rPr/>
              <a:t> </a:t>
            </a:r>
            <a:r>
              <a:rPr/>
              <a:t>a</a:t>
            </a:r>
            <a:r>
              <a:rPr/>
              <a:t> </a:t>
            </a:r>
            <a:r>
              <a:rPr/>
              <a:t>website</a:t>
            </a:r>
            <a:r>
              <a:rPr/>
              <a:t> </a:t>
            </a:r>
            <a:r>
              <a:rPr/>
              <a:t>or</a:t>
            </a:r>
            <a:r>
              <a:rPr/>
              <a:t> </a:t>
            </a:r>
            <a:r>
              <a:rPr/>
              <a:t>the</a:t>
            </a:r>
            <a:r>
              <a:rPr/>
              <a:t> </a:t>
            </a:r>
            <a:r>
              <a:rPr/>
              <a:t>WSJ,</a:t>
            </a:r>
            <a:r>
              <a:rPr/>
              <a:t> </a:t>
            </a:r>
            <a:r>
              <a:rPr/>
              <a:t>and</a:t>
            </a:r>
            <a:r>
              <a:rPr/>
              <a:t> </a:t>
            </a:r>
            <a:r>
              <a:rPr/>
              <a:t>discover</a:t>
            </a:r>
            <a:r>
              <a:rPr/>
              <a:t> </a:t>
            </a:r>
            <a:r>
              <a:rPr/>
              <a:t>that</a:t>
            </a:r>
            <a:r>
              <a:rPr/>
              <a:t> </a:t>
            </a:r>
            <a:r>
              <a:rPr/>
              <a:t>there</a:t>
            </a:r>
            <a:r>
              <a:rPr/>
              <a:t> </a:t>
            </a:r>
            <a:r>
              <a:rPr/>
              <a:t>are</a:t>
            </a:r>
            <a:r>
              <a:rPr/>
              <a:t> </a:t>
            </a:r>
            <a:r>
              <a:rPr/>
              <a:t>many</a:t>
            </a:r>
            <a:r>
              <a:rPr/>
              <a:t> </a:t>
            </a:r>
            <a:r>
              <a:rPr/>
              <a:t>different</a:t>
            </a:r>
            <a:r>
              <a:rPr/>
              <a:t> </a:t>
            </a:r>
            <a:r>
              <a:rPr/>
              <a:t>interest</a:t>
            </a:r>
            <a:r>
              <a:rPr/>
              <a:t> </a:t>
            </a:r>
            <a:r>
              <a:rPr/>
              <a:t>rates,</a:t>
            </a:r>
            <a:r>
              <a:rPr/>
              <a:t> </a:t>
            </a:r>
            <a:r>
              <a:rPr/>
              <a:t>which</a:t>
            </a:r>
            <a:r>
              <a:rPr/>
              <a:t> </a:t>
            </a:r>
            <a:r>
              <a:rPr/>
              <a:t>can</a:t>
            </a:r>
            <a:r>
              <a:rPr/>
              <a:t> </a:t>
            </a:r>
            <a:r>
              <a:rPr/>
              <a:t>differ</a:t>
            </a:r>
            <a:r>
              <a:rPr/>
              <a:t> </a:t>
            </a:r>
            <a:r>
              <a:rPr/>
              <a:t>dramatically</a:t>
            </a:r>
          </a:p>
          <a:p>
            <a:pPr lvl="0" marL="0" indent="0">
              <a:buNone/>
            </a:pPr>
          </a:p>
          <a:p>
            <a:pPr lvl="1"/>
            <a:r>
              <a:rPr/>
              <a:t>So,</a:t>
            </a:r>
            <a:r>
              <a:rPr/>
              <a:t> </a:t>
            </a:r>
            <a:r>
              <a:rPr/>
              <a:t>the</a:t>
            </a:r>
            <a:r>
              <a:rPr/>
              <a:t> </a:t>
            </a:r>
            <a:r>
              <a:rPr/>
              <a:t>question</a:t>
            </a:r>
            <a:r>
              <a:rPr/>
              <a:t> </a:t>
            </a:r>
            <a:r>
              <a:rPr/>
              <a:t>is</a:t>
            </a:r>
            <a:r>
              <a:rPr/>
              <a:t> </a:t>
            </a:r>
            <a:r>
              <a:rPr/>
              <a:t>not</a:t>
            </a:r>
            <a:r>
              <a:rPr/>
              <a:t> </a:t>
            </a:r>
            <a:r>
              <a:rPr/>
              <a:t>yet</a:t>
            </a:r>
            <a:r>
              <a:rPr/>
              <a:t> </a:t>
            </a:r>
            <a:r>
              <a:rPr/>
              <a:t>well-defined</a:t>
            </a:r>
          </a:p>
        </p:txBody>
      </p:sp>
      <p:sp>
        <p:nvSpPr>
          <p:cNvPr id="4" name="Slide Number Placeholder 3"/>
          <p:cNvSpPr>
            <a:spLocks noGrp="1"/>
          </p:cNvSpPr>
          <p:nvPr>
            <p:ph type="sldNum" sz="quarter" idx="10"/>
          </p:nvPr>
        </p:nvSpPr>
        <p:spPr/>
        <p:txBody>
          <a:bodyPr/>
          <a:lstStyle/>
          <a:p>
            <a:fld id="{18BDFEC3-8487-43E8-A154-7C12CBC1FFF2}" type="slidenum">
              <a:rPr lang="en-US"/>
              <a:t>29</a:t>
            </a:fld>
            <a:endParaRPr lang="en-US"/>
          </a:p>
        </p:txBody>
      </p:sp>
    </p:spTree>
  </p:cSld>
</p:notes>
</file>

<file path=ppt/notesSlides/notesSlide8.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1" /><a:r><a:rPr /><a:t>The</a:t></a:r><a:r><a:rPr /><a:t> </a:t></a:r><a:r><a:rPr /><a:t>interest</a:t></a:r><a:r><a:rPr /><a:t> </a:t></a:r><a:r><a:rPr /><a:t>rate:</a:t></a:r><a:r><a:rPr /><a:t> </a:t></a:r><a:r><a:rPr /><a:t>8.5%</a:t></a:r></a:p><a:p><a:pPr lvl="0" marL="0" indent="0"><a:buNone /></a:pPr></a:p><a:p><a:pPr lvl="1" /><a:r><a:rPr /><a:t>At</a:t></a:r><a:r><a:rPr /><a:t> </a:t></a:r><a:r><a:rPr /><a:t>the</a:t></a:r><a:r><a:rPr /><a:t> </a:t></a:r><a:r><a:rPr /><a:t>end</a:t></a:r><a:r><a:rPr /><a:t> </a:t></a:r><a:r><a:rPr /><a:t>of</a:t></a:r><a:r><a:rPr /><a:t> </a:t></a:r><a:r><a:rPr /><a:t>the</a:t></a:r><a:r><a:rPr /><a:t> </a:t></a:r><a:r><a:rPr /><a:t>period,</a:t></a:r><a:r><a:rPr /><a:t> </a:t></a:r><a:r><a:rPr /><a:t>you</a:t></a:r><a:r><a:rPr /><a:t> </a:t></a:r><a:r><a:rPr /><a:t>will</a:t></a:r><a:r><a:rPr /><a:t> </a:t></a:r><a:r><a:rPr /><a:t>receive:</a:t></a:r></a:p><a:p><a:pPr lvl="0" marL="0" indent="0"><a:buNone /></a:pPr></a:p><a:p><a:pPr lvl="1" /><a14:m><m:oMathPara xmlns:m="http://schemas.openxmlformats.org/officeDocument/2006/math"><m:oMathParaPr><m:jc m:val="center" /></m:oMathParaPr><m:oMath><m:r><m:t>$</m:t></m:r><m:r><m:t>55</m:t></m:r><m:r><m:t>,</m:t></m:r><m:r><m:t>000</m:t></m:r><m:r><m:t>⋅</m:t></m:r><m:r><m:t>(</m:t></m:r><m:r><m:t>1</m:t></m:r><m:r><m:t>+</m:t></m:r><m:r><m:t>8.5</m:t></m:r><m:r><m:t>%</m:t></m:r><m:r><m:t>)</m:t></m:r><m:r><m:t>=</m:t></m:r><m:r><m:t>$</m:t></m:r><m:r><m:t>59</m:t></m:r><m:r><m:t>,</m:t></m:r><m:r><m:t>675</m:t></m:r></m:oMath></m:oMathPara></a14:m></a:p></p:txBody></p:sp><p:sp><p:nvSpPr><p:cNvPr id="4" name="Slide Number Placeholder 3" /><p:cNvSpPr><a:spLocks noGrp="1" /></p:cNvSpPr><p:nvPr><p:ph type="sldNum" sz="quarter" idx="10" /></p:nvPr></p:nvSpPr><p:spPr /><p:txBody><a:bodyPr /><a:lstStyle /><a:p><a:fld id="{18BDFEC3-8487-43E8-A154-7C12CBC1FFF2}" type="slidenum"><a:rPr lang="en-US" /><a:t>32</a:t></a:fld><a:endParaRPr lang="en-US" /></a:p></p:txBody></p:sp></p:spTree></p:cSld></p:notes>
</file>

<file path=ppt/notesSlides/notesSlide9.xml><?xml version="1.0" encoding="UTF-8"?>
<p:notes xmlns:a="http://schemas.openxmlformats.org/drawingml/2006/main" xmlns:r="http://schemas.openxmlformats.org/officeDocument/2006/relationships" xmlns:p="http://schemas.openxmlformats.org/presentationml/2006/main"><p:cSld><p:spTree><p:nvGrpSpPr><p:cNvPr id="1" name="" /><p:cNvGrpSpPr /><p:nvPr /></p:nvGrpSpPr><p:grpSpPr><a:xfrm><a:off x="0" y="0" /><a:ext cx="0" cy="0" /><a:chOff x="0" y="0" /><a:chExt cx="0" cy="0" /></a:xfrm></p:grpSpPr><p:sp><p:nvSpPr><p:cNvPr id="2" name="Slide Image Placeholder 1" /><p:cNvSpPr><a:spLocks noGrp="1" noRot="1" noChangeAspect="1" /></p:cNvSpPr><p:nvPr><p:ph type="sldImg" /></p:nvPr></p:nvSpPr><p:spPr /></p:sp><p:sp><p:nvSpPr><p:cNvPr id="3" name="Notes Placeholder 2" /><p:cNvSpPr><a:spLocks noGrp="1" /></p:cNvSpPr><p:nvPr><p:ph type="body" idx="1" /></p:nvPr></p:nvSpPr><p:spPr /><p:txBody><a:bodyPr /><a:lstStyle /><a:p><a:pPr lvl="0" marL="0" indent="0"><a:buNone /></a:pPr><a14:m><m:oMathPara xmlns:m="http://schemas.openxmlformats.org/officeDocument/2006/math"><m:oMathParaPr><m:jc m:val="center" /></m:oMathParaPr><m:oMath><m:sSub><m:e><m:r><m:t>C</m:t></m:r></m:e><m:sub><m:r><m:t>1</m:t></m:r></m:sub></m:sSub><m:r><m:t>=</m:t></m:r><m:sSub><m:e><m:r><m:t>C</m:t></m:r></m:e><m:sub><m:r><m:t>0</m:t></m:r></m:sub></m:sSub><m:r><m:t>*</m:t></m:r><m:r><m:t>(</m:t></m:r><m:r><m:t>1</m:t></m:r><m:r><m:t>+</m:t></m:r><m:sSub><m:e><m:r><m:t>r</m:t></m:r></m:e><m:sub><m:r><m:t>0</m:t></m:r><m:r><m:t>,</m:t></m:r><m:r><m:t>1</m:t></m:r></m:sub></m:sSub><m:r><m:t>)</m:t></m:r><m:r><m:t>=</m:t></m:r><m:r><m:t>$</m:t></m:r><m:r><m:t>5</m:t></m:r><m:r><m:t>⋅</m:t></m:r><m:r><m:t>(</m:t></m:r><m:r><m:t>1</m:t></m:r><m:r><m:t>+</m:t></m:r><m:r><m:t>250</m:t></m:r><m:r><m:t>%</m:t></m:r><m:r><m:t>)</m:t></m:r><m:r><m:t>=</m:t></m:r><m:r><m:t>$</m:t></m:r><m:r><m:t>17.50</m:t></m:r></m:oMath></m:oMathPara></a14:m></a:p></p:txBody></p:sp><p:sp><p:nvSpPr><p:cNvPr id="4" name="Slide Number Placeholder 3" /><p:cNvSpPr><a:spLocks noGrp="1" /></p:cNvSpPr><p:nvPr><p:ph type="sldNum" sz="quarter" idx="10" /></p:nvPr></p:nvSpPr><p:spPr /><p:txBody><a:bodyPr /><a:lstStyle /><a:p><a:fld id="{18BDFEC3-8487-43E8-A154-7C12CBC1FFF2}" type="slidenum"><a:rPr lang="en-US" /><a:t>33</a:t></a:fld><a:endParaRPr lang="en-US" /></a:p></p:txBody></p:sp></p:spTree></p:cSld></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EB5C9-1307-BA42-ABA2-0BC069CD8E7F}"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EB5C9-1307-BA42-ABA2-0BC069CD8E7F}" type="datetimeFigureOut">
              <a:rPr lang="en-US" smtClean="0"/>
              <a:t>4/5/2019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EB5C9-1307-BA42-ABA2-0BC069CD8E7F}" type="datetimeFigureOut">
              <a:rPr lang="en-US" smtClean="0"/>
              <a:t>4/5/2019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4/5/2019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B5C9-1307-BA42-ABA2-0BC069CD8E7F}" type="datetimeFigureOut">
              <a:rPr lang="en-US" smtClean="0"/>
              <a:t>4/5/2019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book.ivo-welch.info/" TargetMode="Externa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8.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9.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0.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2.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3.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s>
</file>

<file path=ppt/slides/_rels/slide75.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4.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5.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6.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7.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8.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9.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lvl="0" marL="0" indent="0">
              <a:buNone/>
            </a:pPr>
            <a:r>
              <a:rPr/>
              <a:t>Introduction</a:t>
            </a:r>
            <a:r>
              <a:rPr/>
              <a:t> </a:t>
            </a:r>
            <a:r>
              <a:rPr/>
              <a:t>to</a:t>
            </a:r>
            <a:r>
              <a:rPr/>
              <a:t> </a:t>
            </a:r>
            <a:r>
              <a:rPr/>
              <a:t>Finance</a:t>
            </a:r>
          </a:p>
        </p:txBody>
      </p:sp>
      <p:sp>
        <p:nvSpPr>
          <p:cNvPr id="3" name="Subtitle 2"/>
          <p:cNvSpPr>
            <a:spLocks noGrp="1"/>
          </p:cNvSpPr>
          <p:nvPr>
            <p:ph type="subTitle" idx="1"/>
          </p:nvPr>
        </p:nvSpPr>
        <p:spPr>
          <a:xfrm>
            <a:off x="1371600" y="3886200"/>
            <a:ext cx="6400800" cy="1752600"/>
          </a:xfrm>
        </p:spPr>
        <p:txBody>
          <a:bodyPr/>
          <a:lstStyle/>
          <a:p>
            <a:pPr lvl="0" marL="0" indent="0">
              <a:buNone/>
            </a:pPr>
            <a:br/>
            <a:br/>
            <a:r>
              <a:rPr/>
              <a:t>Ivo</a:t>
            </a:r>
            <a:r>
              <a:rPr/>
              <a:t> </a:t>
            </a:r>
            <a:r>
              <a:rPr/>
              <a:t>Welch</a:t>
            </a:r>
          </a:p>
        </p:txBody>
      </p:sp>
      <p:sp>
        <p:nvSpPr>
          <p:cNvPr id="4" name="Date Placeholder 3"/>
          <p:cNvSpPr>
            <a:spLocks noGrp="1"/>
          </p:cNvSpPr>
          <p:nvPr>
            <p:ph type="dt" sz="half" idx="10"/>
          </p:nvPr>
        </p:nvSpPr>
        <p:spPr/>
        <p:txBody>
          <a:bodyPr/>
          <a:lstStyle/>
          <a:p>
            <a:pPr lvl="0" marL="0" indent="0">
              <a:buNone/>
            </a:pPr>
            <a:r>
              <a:rPr/>
              <a:t>12/7/2019</a:t>
            </a:r>
            <a:r>
              <a:rPr/>
              <a:t> </a:t>
            </a:r>
            <a:r>
              <a:rPr/>
              <a:t>Sat</a:t>
            </a:r>
            <a:r>
              <a:rPr/>
              <a:t> </a:t>
            </a:r>
            <a:r>
              <a:rPr/>
              <a:t>9am</a:t>
            </a:r>
          </a:p>
        </p:txBody>
      </p:sp>
    </p:spTree>
  </p:cSl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(A</a:t>
            </a:r>
            <a:r>
              <a:rPr/>
              <a:t> </a:t>
            </a:r>
            <a:r>
              <a:rPr/>
              <a:t>Perfect</a:t>
            </a:r>
            <a:r>
              <a:rPr/>
              <a:t> </a:t>
            </a:r>
            <a:r>
              <a:rPr/>
              <a:t>Market</a:t>
            </a:r>
            <a:r>
              <a:rPr/>
              <a:t> </a:t>
            </a:r>
            <a:r>
              <a:rPr/>
              <a:t>for</a:t>
            </a:r>
            <a:r>
              <a:rPr/>
              <a:t> </a:t>
            </a:r>
            <a:r>
              <a:rPr/>
              <a:t>Capital)</a:t>
            </a:r>
          </a:p>
        </p:txBody>
      </p:sp>
      <p:sp>
        <p:nvSpPr>
          <p:cNvPr id="3" name="Content Placeholder 2"/>
          <p:cNvSpPr>
            <a:spLocks noGrp="1"/>
          </p:cNvSpPr>
          <p:nvPr>
            <p:ph idx="1"/>
          </p:nvPr>
        </p:nvSpPr>
        <p:spPr/>
        <p:txBody>
          <a:bodyPr/>
          <a:lstStyle/>
          <a:p>
            <a:pPr lvl="0" marL="0" indent="0">
              <a:spcBef>
                <a:spcPts val="3000"/>
              </a:spcBef>
              <a:buNone/>
            </a:pPr>
            <a:r>
              <a:rPr b="1"/>
              <a:t>3. No transactions costs</a:t>
            </a:r>
          </a:p>
          <a:p>
            <a:pPr lvl="1"/>
            <a:r>
              <a:rPr/>
              <a:t>Neither direct nor indirect</a:t>
            </a:r>
          </a:p>
        </p:txBody>
      </p:sp>
    </p:spTree>
  </p:cSl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(Perfect</a:t>
            </a:r>
            <a:r>
              <a:rPr/>
              <a:t> </a:t>
            </a:r>
            <a:r>
              <a:rPr/>
              <a:t>Markets)</a:t>
            </a:r>
          </a:p>
        </p:txBody>
      </p:sp>
      <p:sp>
        <p:nvSpPr>
          <p:cNvPr id="3" name="Content Placeholder 2"/>
          <p:cNvSpPr>
            <a:spLocks noGrp="1"/>
          </p:cNvSpPr>
          <p:nvPr>
            <p:ph idx="1"/>
          </p:nvPr>
        </p:nvSpPr>
        <p:spPr/>
        <p:txBody>
          <a:bodyPr/>
          <a:lstStyle/>
          <a:p>
            <a:pPr lvl="0" marL="0" indent="0">
              <a:spcBef>
                <a:spcPts val="3000"/>
              </a:spcBef>
              <a:buNone/>
            </a:pPr>
            <a:r>
              <a:rPr b="1"/>
              <a:t>4. No big sellers/buyers</a:t>
            </a:r>
          </a:p>
          <a:p>
            <a:pPr lvl="1"/>
            <a:r>
              <a:rPr/>
              <a:t>There must always be more where they came from. No (few) investors or firms are special. If investors differ, there must be infinitely many clones competing for each type of investor.</a:t>
            </a:r>
          </a:p>
        </p:txBody>
      </p:sp>
    </p:spTree>
  </p:cSl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Why</a:t>
            </a:r>
            <a:r>
              <a:rPr/>
              <a:t> </a:t>
            </a:r>
            <a:r>
              <a:rPr/>
              <a:t>assume</a:t>
            </a:r>
            <a:r>
              <a:rPr/>
              <a:t> </a:t>
            </a:r>
            <a:r>
              <a:rPr/>
              <a:t>perfect</a:t>
            </a:r>
            <a:r>
              <a:rPr/>
              <a:t> </a:t>
            </a:r>
            <a:r>
              <a:rPr/>
              <a:t>markets?</a:t>
            </a:r>
          </a:p>
        </p:txBody>
      </p:sp>
      <p:sp>
        <p:nvSpPr>
          <p:cNvPr id="3" name="Content Placeholder 2"/>
          <p:cNvSpPr>
            <a:spLocks noGrp="1"/>
          </p:cNvSpPr>
          <p:nvPr>
            <p:ph idx="1"/>
          </p:nvPr>
        </p:nvSpPr>
        <p:spPr/>
        <p:txBody>
          <a:bodyPr/>
          <a:lstStyle/>
          <a:p>
            <a:pPr lvl="1"/>
            <a:r>
              <a:rPr/>
              <a:t>Any analysis is easier in a perfect market, so we start with it.</a:t>
            </a:r>
          </a:p>
          <a:p>
            <a:pPr lvl="1"/>
            <a:r>
              <a:rPr/>
              <a:t>Any logic that fails even in a perfect market will surely fail (be wrong) in a realistic market</a:t>
            </a:r>
          </a:p>
          <a:p>
            <a:pPr lvl="2"/>
            <a:r>
              <a:rPr/>
              <a:t>Put differently, as real-world financial markets become closer to perfection (and they do), any financial methods we would use needs to become closer to the perfect market solution,</a:t>
            </a:r>
          </a:p>
          <a:p>
            <a:pPr lvl="2"/>
            <a:r>
              <a:rPr/>
              <a:t>…until they perfectly converge in the limit.</a:t>
            </a:r>
          </a:p>
        </p:txBody>
      </p:sp>
    </p:spTree>
  </p:cSl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(Why</a:t>
            </a:r>
            <a:r>
              <a:rPr/>
              <a:t> </a:t>
            </a:r>
            <a:r>
              <a:rPr/>
              <a:t>assume</a:t>
            </a:r>
            <a:r>
              <a:rPr/>
              <a:t> </a:t>
            </a:r>
            <a:r>
              <a:rPr/>
              <a:t>perfect</a:t>
            </a:r>
            <a:r>
              <a:rPr/>
              <a:t> </a:t>
            </a:r>
            <a:r>
              <a:rPr/>
              <a:t>markets?)</a:t>
            </a:r>
          </a:p>
        </p:txBody>
      </p:sp>
      <p:sp>
        <p:nvSpPr>
          <p:cNvPr id="3" name="Content Placeholder 2"/>
          <p:cNvSpPr>
            <a:spLocks noGrp="1"/>
          </p:cNvSpPr>
          <p:nvPr>
            <p:ph idx="1"/>
          </p:nvPr>
        </p:nvSpPr>
        <p:spPr/>
        <p:txBody>
          <a:bodyPr/>
          <a:lstStyle/>
          <a:p>
            <a:pPr lvl="1"/>
            <a:r>
              <a:rPr/>
              <a:t>Ch. 12 &amp; 13 will explain about how rules have to change (become more difficult, complex, and general) in a non-perfect market</a:t>
            </a:r>
          </a:p>
          <a:p>
            <a:pPr lvl="2"/>
            <a:r>
              <a:rPr/>
              <a:t>Some capital markets are less perfect than others.</a:t>
            </a:r>
          </a:p>
          <a:p>
            <a:pPr lvl="2"/>
            <a:r>
              <a:rPr/>
              <a:t>Perfect market makes borrowing and lending rates equal and allows for a unique price for goods</a:t>
            </a:r>
          </a:p>
          <a:p>
            <a:pPr lvl="2"/>
            <a:r>
              <a:rPr/>
              <a:t>Preview: Without perfect markets, the price depends on the specific owner…Yikes!</a:t>
            </a:r>
          </a:p>
        </p:txBody>
      </p:sp>
    </p:spTree>
  </p:cSl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Real</a:t>
            </a:r>
            <a:r>
              <a:rPr/>
              <a:t> </a:t>
            </a:r>
            <a:r>
              <a:rPr/>
              <a:t>vs. Nominal</a:t>
            </a:r>
            <a:r>
              <a:rPr/>
              <a:t> </a:t>
            </a:r>
            <a:r>
              <a:rPr/>
              <a:t>Rates</a:t>
            </a:r>
          </a:p>
        </p:txBody>
      </p:sp>
      <p:sp>
        <p:nvSpPr>
          <p:cNvPr id="3" name="Content Placeholder 2"/>
          <p:cNvSpPr>
            <a:spLocks noGrp="1"/>
          </p:cNvSpPr>
          <p:nvPr>
            <p:ph idx="1"/>
          </p:nvPr>
        </p:nvSpPr>
        <p:spPr/>
        <p:txBody>
          <a:bodyPr/>
          <a:lstStyle/>
          <a:p>
            <a:pPr lvl="1"/>
            <a:r>
              <a:rPr/>
              <a:t>Unless otherwise specified as “real”, all quantities are nominal.</a:t>
            </a:r>
          </a:p>
          <a:p>
            <a:pPr lvl="2"/>
            <a:r>
              <a:rPr/>
              <a:t>This is not just for my class, but the standard.</a:t>
            </a:r>
          </a:p>
          <a:p>
            <a:pPr lvl="1"/>
            <a:r>
              <a:rPr/>
              <a:t>If the interest rate is 15%, it means 15% nominal.</a:t>
            </a:r>
          </a:p>
          <a:p>
            <a:pPr lvl="1"/>
            <a:r>
              <a:rPr/>
              <a:t>i.e., we quote returns in terms of currency units, not in terms of apples.</a:t>
            </a:r>
          </a:p>
          <a:p>
            <a:pPr lvl="1"/>
            <a:r>
              <a:rPr/>
              <a:t>We will discuss inflation in Chapter 4.</a:t>
            </a:r>
          </a:p>
          <a:p>
            <a:pPr lvl="2"/>
            <a:r>
              <a:rPr/>
              <a:t>Preview: presumably, nominal rates are set partly by the expectation of future inflation.</a:t>
            </a:r>
          </a:p>
        </p:txBody>
      </p:sp>
    </p:spTree>
  </p:cSl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Extra</a:t>
            </a:r>
            <a:r>
              <a:rPr/>
              <a:t> </a:t>
            </a:r>
            <a:r>
              <a:rPr/>
              <a:t>Chapter</a:t>
            </a:r>
            <a:r>
              <a:rPr/>
              <a:t> </a:t>
            </a:r>
            <a:r>
              <a:rPr/>
              <a:t>2</a:t>
            </a:r>
            <a:r>
              <a:rPr/>
              <a:t> </a:t>
            </a:r>
            <a:r>
              <a:rPr/>
              <a:t>Assumption</a:t>
            </a:r>
          </a:p>
        </p:txBody>
      </p:sp>
      <p:sp>
        <p:nvSpPr>
          <p:cNvPr id="3" name="Content Placeholder 2"/>
          <p:cNvSpPr>
            <a:spLocks noGrp="1"/>
          </p:cNvSpPr>
          <p:nvPr>
            <p:ph idx="1"/>
          </p:nvPr>
        </p:nvSpPr>
        <p:spPr/>
        <p:txBody>
          <a:bodyPr/>
          <a:lstStyle/>
          <a:p>
            <a:pPr lvl="1"/>
            <a:r>
              <a:rPr/>
              <a:t>In Chapter 2, we assume </a:t>
            </a:r>
            <a:r>
              <a:rPr b="1"/>
              <a:t>perfect certainty</a:t>
            </a:r>
            <a:r>
              <a:rPr/>
              <a:t>.</a:t>
            </a:r>
          </a:p>
          <a:p>
            <a:pPr lvl="2"/>
            <a:r>
              <a:rPr/>
              <a:t>We </a:t>
            </a:r>
            <a:r>
              <a:rPr i="1"/>
              <a:t>know</a:t>
            </a:r>
            <a:r>
              <a:rPr/>
              <a:t> what the rates of return on every investment project will be</a:t>
            </a:r>
          </a:p>
          <a:p>
            <a:pPr lvl="2"/>
            <a:r>
              <a:rPr/>
              <a:t>No need to worry about statistics and investor risk preferences</a:t>
            </a:r>
          </a:p>
          <a:p>
            <a:pPr lvl="2"/>
            <a:r>
              <a:rPr/>
              <a:t>All same-period (interest) rates of returns must be the same.</a:t>
            </a:r>
          </a:p>
          <a:p>
            <a:pPr lvl="1"/>
            <a:r>
              <a:rPr/>
              <a:t>This assumption is only to start the exposition</a:t>
            </a:r>
          </a:p>
        </p:txBody>
      </p:sp>
    </p:spTree>
  </p:cSl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Extra</a:t>
            </a:r>
            <a:r>
              <a:rPr/>
              <a:t> </a:t>
            </a:r>
            <a:r>
              <a:rPr/>
              <a:t>Extra</a:t>
            </a:r>
            <a:r>
              <a:rPr/>
              <a:t> </a:t>
            </a:r>
            <a:r>
              <a:rPr/>
              <a:t>Chapter</a:t>
            </a:r>
            <a:r>
              <a:rPr/>
              <a:t> </a:t>
            </a:r>
            <a:r>
              <a:rPr/>
              <a:t>2</a:t>
            </a:r>
            <a:r>
              <a:rPr/>
              <a:t> </a:t>
            </a:r>
            <a:r>
              <a:rPr/>
              <a:t>Assumption</a:t>
            </a:r>
          </a:p>
        </p:txBody>
      </p:sp>
      <p:sp>
        <p:nvSpPr>
          <p:cNvPr id="3" name="Content Placeholder 2"/>
          <p:cNvSpPr>
            <a:spLocks noGrp="1"/>
          </p:cNvSpPr>
          <p:nvPr>
            <p:ph idx="1"/>
          </p:nvPr>
        </p:nvSpPr>
        <p:spPr/>
        <p:txBody>
          <a:bodyPr/>
          <a:lstStyle/>
          <a:p>
            <a:pPr lvl="1"/>
            <a:r>
              <a:rPr/>
              <a:t>In Chapter 2, we assume </a:t>
            </a:r>
            <a:r>
              <a:rPr i="1"/>
              <a:t>equal</a:t>
            </a:r>
            <a:r>
              <a:rPr/>
              <a:t> rates of returns</a:t>
            </a:r>
          </a:p>
          <a:p>
            <a:pPr lvl="2"/>
            <a:r>
              <a:rPr/>
              <a:t>…per period, of course!</a:t>
            </a:r>
          </a:p>
          <a:p>
            <a:pPr lvl="1"/>
            <a:r>
              <a:rPr/>
              <a:t>Example:</a:t>
            </a:r>
          </a:p>
          <a:p>
            <a:pPr lvl="2"/>
            <a:r>
              <a:rPr/>
              <a:t>A 1-year bond offers 10%,</a:t>
            </a:r>
          </a:p>
          <a:p>
            <a:pPr lvl="2"/>
            <a:r>
              <a:rPr/>
              <a:t>a 1-year bond next year offers 10%,</a:t>
            </a:r>
          </a:p>
          <a:p>
            <a:pPr lvl="2"/>
            <a:r>
              <a:rPr/>
              <a:t>a 2-year bond offers 21%.</a:t>
            </a:r>
          </a:p>
          <a:p>
            <a:pPr lvl="2"/>
            <a:r>
              <a:rPr/>
              <a:t>a 1-year bond in 10 years offers 10%.</a:t>
            </a:r>
          </a:p>
          <a:p>
            <a:pPr lvl="2"/>
            <a:r>
              <a:rPr/>
              <a:t>a 30-year bond offers 10% </a:t>
            </a:r>
            <a:r>
              <a:rPr i="1"/>
              <a:t>per year</a:t>
            </a:r>
            <a:r>
              <a:rPr/>
              <a:t>.</a:t>
            </a:r>
          </a:p>
          <a:p>
            <a:pPr lvl="1"/>
            <a:r>
              <a:rPr/>
              <a:t>Eliminates concern for the “yield curve” (Ch. 5)</a:t>
            </a:r>
          </a:p>
        </p:txBody>
      </p:sp>
    </p:spTree>
  </p:cSl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Notation</a:t>
            </a:r>
          </a:p>
        </p:txBody>
      </p:sp>
      <p:sp>
        <p:nvSpPr>
          <p:cNvPr id="3" name="Content Placeholder 2"/>
          <p:cNvSpPr>
            <a:spLocks noGrp="1"/>
          </p:cNvSpPr>
          <p:nvPr>
            <p:ph idx="1"/>
          </p:nvPr>
        </p:nvSpPr>
        <p:spPr/>
        <p:txBody>
          <a:bodyPr/>
          <a:lstStyle/>
          <a:p>
            <a:pPr lvl="1"/>
            <a:r>
              <a:rPr/>
              <a:t>Time Convention:</a:t>
            </a:r>
          </a:p>
          <a:p>
            <a:pPr lvl="2"/>
            <a:r>
              <a:rPr/>
              <a:t>0 = today, right now</a:t>
            </a:r>
          </a:p>
          <a:p>
            <a:pPr lvl="2"/>
            <a:r>
              <a:rPr/>
              <a:t>1 = next period (e.g., day, year, etc.)</a:t>
            </a:r>
          </a:p>
          <a:p>
            <a:pPr lvl="2"/>
            <a:r>
              <a:rPr/>
              <a:t>t = some time period (in the future)</a:t>
            </a:r>
          </a:p>
          <a:p>
            <a:pPr lvl="2"/>
            <a:r>
              <a:rPr/>
              <a:t>T = often to denote a final time period</a:t>
            </a:r>
          </a:p>
        </p:txBody>
      </p:sp>
    </p:spTree>
  </p:cSl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(Notation)</a:t>
            </a:r>
          </a:p>
        </p:txBody>
      </p:sp>
      <p:sp>
        <p:nvSpPr>
          <p:cNvPr id="3" name="Content Placeholder 2"/>
          <p:cNvSpPr>
            <a:spLocks noGrp="1"/>
          </p:cNvSpPr>
          <p:nvPr>
            <p:ph idx="1"/>
          </p:nvPr>
        </p:nvSpPr>
        <p:spPr/>
        <p:txBody>
          <a:bodyPr/>
          <a:lstStyle/>
          <a:p>
            <a:pPr lvl="1"/>
            <a:r>
              <a:rPr b="1"/>
              <a:t>Flows</a:t>
            </a:r>
            <a:r>
              <a:rPr/>
              <a:t>: something accumulating over a time span</a:t>
            </a:r>
          </a:p>
          <a:p>
            <a:pPr lvl="1"/>
            <a:r>
              <a:rPr b="1"/>
              <a:t>Stock</a:t>
            </a:r>
            <a:r>
              <a:rPr/>
              <a:t>: an “instant moment” snapshot quantity.</a:t>
            </a:r>
          </a:p>
          <a:p>
            <a:pPr lvl="1"/>
            <a:r>
              <a:rPr/>
              <a:t>Examples:</a:t>
            </a:r>
          </a:p>
          <a:p>
            <a:pPr lvl="2"/>
            <a:r>
              <a:rPr/>
              <a:t>Firm assets are a stock. Earnings are a flow.</a:t>
            </a:r>
          </a:p>
          <a:p>
            <a:pPr lvl="2"/>
            <a:r>
              <a:rPr/>
              <a:t>A price is a stock. A rate of return is a flow.</a:t>
            </a:r>
          </a:p>
          <a:p>
            <a:pPr lvl="1"/>
            <a:r>
              <a:rPr/>
              <a:t>The distinction is not always so clear.</a:t>
            </a:r>
          </a:p>
          <a:p>
            <a:pPr lvl="2"/>
            <a:r>
              <a:rPr/>
              <a:t>Example: Dividends</a:t>
            </a:r>
          </a:p>
          <a:p>
            <a:pPr lvl="2"/>
            <a:r>
              <a:rPr/>
              <a:t>if they accrue, use two subscripts;</a:t>
            </a:r>
          </a:p>
          <a:p>
            <a:pPr lvl="2"/>
            <a:r>
              <a:rPr/>
              <a:t>if its instance of payment, use only one subscript.</a:t>
            </a:r>
          </a:p>
        </p:txBody>
      </p:sp>
    </p:spTree>
  </p:cSl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(Notation)</a:t>
            </a:r>
          </a:p>
        </p:txBody>
      </p:sp>
      <p:sp>
        <p:nvSpPr>
          <p:cNvPr id="3" name="Content Placeholder 2"/>
          <p:cNvSpPr>
            <a:spLocks noGrp="1"/>
          </p:cNvSpPr>
          <p:nvPr>
            <p:ph idx="1"/>
          </p:nvPr>
        </p:nvSpPr>
        <p:spPr/>
        <p:txBody>
          <a:bodyPr/>
          <a:lstStyle/>
          <a:p>
            <a:pPr lvl="1"/>
            <a:r>
              <a:rPr/>
              <a:t>C = cash amount</a:t>
            </a:r>
          </a:p>
          <a:p>
            <a:pPr lvl="1"/>
            <a:r>
              <a:rPr/>
              <a:t>CF = cash flow (last instant?)</a:t>
            </a:r>
          </a:p>
          <a:p>
            <a:pPr lvl="1"/>
            <a:r>
              <a:rPr/>
              <a:t>C</a:t>
            </a:r>
            <a:r>
              <a:rPr baseline="-25000"/>
              <a:t>t</a:t>
            </a:r>
            <a:r>
              <a:rPr/>
              <a:t> = instant cash amount at time t (or at end)</a:t>
            </a:r>
          </a:p>
          <a:p>
            <a:pPr lvl="1"/>
            <a:r>
              <a:rPr/>
              <a:t>D</a:t>
            </a:r>
            <a:r>
              <a:rPr baseline="-25000"/>
              <a:t>t-1,t</a:t>
            </a:r>
            <a:r>
              <a:rPr/>
              <a:t> = a flow of D (e.g., dividends) from t-1 to t</a:t>
            </a:r>
          </a:p>
          <a:p>
            <a:pPr lvl="1"/>
            <a:r>
              <a:rPr/>
              <a:t>D</a:t>
            </a:r>
            <a:r>
              <a:rPr baseline="-25000"/>
              <a:t>t</a:t>
            </a:r>
            <a:r>
              <a:rPr/>
              <a:t> = common casual notation for D</a:t>
            </a:r>
            <a:r>
              <a:rPr baseline="-25000"/>
              <a:t>t-1,t</a:t>
            </a:r>
          </a:p>
          <a:p>
            <a:pPr lvl="1"/>
            <a:r>
              <a:rPr/>
              <a:t>D</a:t>
            </a:r>
            <a:r>
              <a:rPr baseline="-25000"/>
              <a:t>15,20</a:t>
            </a:r>
            <a:r>
              <a:rPr/>
              <a:t> = a flow of D from t=15 to t=20</a:t>
            </a:r>
          </a:p>
          <a:p>
            <a:pPr lvl="1"/>
            <a:r>
              <a:rPr/>
              <a:t>Return vs. Net Return vs. Rate of Return</a:t>
            </a:r>
          </a:p>
          <a:p>
            <a:pPr lvl="1"/>
            <a:r>
              <a:rPr/>
              <a:t>r, r</a:t>
            </a:r>
            <a:r>
              <a:rPr baseline="-25000"/>
              <a:t>1</a:t>
            </a:r>
            <a:r>
              <a:rPr/>
              <a:t>, r</a:t>
            </a:r>
            <a:r>
              <a:rPr baseline="-25000"/>
              <a:t>15,20</a:t>
            </a:r>
            <a:r>
              <a:rPr/>
              <a:t>, r</a:t>
            </a:r>
            <a:r>
              <a:rPr baseline="-25000"/>
              <a:t>4</a:t>
            </a:r>
            <a:r>
              <a:rPr/>
              <a:t>: all rates of return</a:t>
            </a: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MBA</a:t>
            </a:r>
            <a:r>
              <a:rPr/>
              <a:t> </a:t>
            </a:r>
            <a:r>
              <a:rPr/>
              <a:t>Programs</a:t>
            </a:r>
          </a:p>
        </p:txBody>
      </p:sp>
      <p:sp>
        <p:nvSpPr>
          <p:cNvPr id="3" name="Content Placeholder 2"/>
          <p:cNvSpPr>
            <a:spLocks noGrp="1"/>
          </p:cNvSpPr>
          <p:nvPr>
            <p:ph idx="1"/>
          </p:nvPr>
        </p:nvSpPr>
        <p:spPr/>
        <p:txBody>
          <a:bodyPr/>
          <a:lstStyle/>
          <a:p>
            <a:pPr lvl="1"/>
            <a:r>
              <a:rPr/>
              <a:t>MBA Programs are “local,” not national</a:t>
            </a:r>
          </a:p>
          <a:p>
            <a:pPr lvl="2"/>
            <a:r>
              <a:rPr/>
              <a:t>Strong local alumn networks</a:t>
            </a:r>
          </a:p>
          <a:p>
            <a:pPr lvl="2"/>
            <a:r>
              <a:rPr/>
              <a:t>If you want to live in LA, try UCLA (or USC)</a:t>
            </a:r>
          </a:p>
          <a:p>
            <a:pPr lvl="2"/>
            <a:r>
              <a:rPr/>
              <a:t>If you want to live in North Carolina, try Duke and UNC</a:t>
            </a:r>
          </a:p>
          <a:p>
            <a:pPr lvl="2"/>
            <a:r>
              <a:rPr/>
              <a:t>Ranks 20-80 are not bad, either.</a:t>
            </a:r>
          </a:p>
          <a:p>
            <a:pPr lvl="2"/>
            <a:r>
              <a:rPr/>
              <a:t>Only exceptions: HBS, Stanford, maybe Chicago</a:t>
            </a:r>
          </a:p>
          <a:p>
            <a:pPr lvl="1"/>
            <a:r>
              <a:rPr/>
              <a:t>MBA program curricula are similar</a:t>
            </a:r>
          </a:p>
          <a:p>
            <a:pPr lvl="1"/>
            <a:r>
              <a:rPr/>
              <a:t>Our profs were educated there, their profs were educated here.</a:t>
            </a:r>
          </a:p>
        </p:txBody>
      </p:sp>
    </p:spTree>
  </p:cSl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Jargon</a:t>
            </a:r>
            <a:r>
              <a:rPr/>
              <a:t> </a:t>
            </a:r>
            <a:r>
              <a:rPr/>
              <a:t>Notes</a:t>
            </a:r>
          </a:p>
        </p:txBody>
      </p:sp>
      <p:sp>
        <p:nvSpPr>
          <p:cNvPr id="3" name="Content Placeholder 2"/>
          <p:cNvSpPr>
            <a:spLocks noGrp="1"/>
          </p:cNvSpPr>
          <p:nvPr>
            <p:ph idx="1"/>
          </p:nvPr>
        </p:nvSpPr>
        <p:spPr/>
        <p:txBody>
          <a:bodyPr/>
          <a:lstStyle/>
          <a:p>
            <a:pPr lvl="1"/>
            <a:r>
              <a:rPr/>
              <a:t>If an investment is a loan, the rate of return is usually called interest rate</a:t>
            </a:r>
          </a:p>
          <a:p>
            <a:pPr lvl="2"/>
            <a:r>
              <a:rPr/>
              <a:t>either “rate of return” or “interest rate” are correct.</a:t>
            </a:r>
          </a:p>
          <a:p>
            <a:pPr lvl="1"/>
            <a:r>
              <a:rPr/>
              <a:t>Verbal statements are often unclear, although there is a difference between</a:t>
            </a:r>
          </a:p>
          <a:p>
            <a:pPr lvl="2"/>
            <a:r>
              <a:rPr/>
              <a:t>a return (CF</a:t>
            </a:r>
            <a:r>
              <a:rPr baseline="-25000"/>
              <a:t>1</a:t>
            </a:r>
            <a:r>
              <a:rPr/>
              <a:t>),</a:t>
            </a:r>
          </a:p>
          <a:p>
            <a:pPr lvl="2"/>
            <a:r>
              <a:rPr/>
              <a:t>a net return (CF</a:t>
            </a:r>
            <a:r>
              <a:rPr baseline="-25000"/>
              <a:t>1</a:t>
            </a:r>
            <a:r>
              <a:rPr/>
              <a:t> – CF</a:t>
            </a:r>
            <a:r>
              <a:rPr baseline="-25000"/>
              <a:t>0</a:t>
            </a:r>
            <a:r>
              <a:rPr/>
              <a:t>),</a:t>
            </a:r>
          </a:p>
          <a:p>
            <a:pPr lvl="2"/>
            <a:r>
              <a:rPr/>
              <a:t>and a (net) rate of return ((CF</a:t>
            </a:r>
            <a:r>
              <a:rPr baseline="-25000"/>
              <a:t>1</a:t>
            </a:r>
            <a:r>
              <a:rPr/>
              <a:t> – CF</a:t>
            </a:r>
            <a:r>
              <a:rPr baseline="-25000"/>
              <a:t>0</a:t>
            </a:r>
            <a:r>
              <a:rPr/>
              <a:t>)/CF</a:t>
            </a:r>
            <a:r>
              <a:rPr baseline="-25000"/>
              <a:t>0</a:t>
            </a:r>
            <a:r>
              <a:rPr/>
              <a:t>),</a:t>
            </a:r>
          </a:p>
          <a:p>
            <a:pPr lvl="2"/>
            <a:r>
              <a:rPr/>
              <a:t>you are usually assumed to know what the speaker means</a:t>
            </a:r>
          </a:p>
        </p:txBody>
      </p:sp>
    </p:spTree>
  </p:cSl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Rate</a:t>
            </a:r>
            <a:r>
              <a:rPr/>
              <a:t> </a:t>
            </a:r>
            <a:r>
              <a:rPr/>
              <a:t>of</a:t>
            </a:r>
            <a:r>
              <a:rPr/>
              <a:t> </a:t>
            </a:r>
            <a:r>
              <a:rPr/>
              <a:t>Return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buNone/>
                </a:pPr>
                <a:r>
                  <a:rPr/>
                  <a:t>The rate of return from investing CF</a:t>
                </a:r>
                <a:r>
                  <a:rPr baseline="-25000"/>
                  <a:t>0</a:t>
                </a:r>
                <a:r>
                  <a:rPr/>
                  <a:t> today and getting CF</a:t>
                </a:r>
                <a:r>
                  <a:rPr baseline="-25000"/>
                  <a:t>1</a:t>
                </a:r>
                <a:r>
                  <a:rPr/>
                  <a:t> at time 1 is</a:t>
                </a:r>
              </a:p>
              <a:p>
                <a:pPr lvl="0" marL="0" indent="0">
                  <a:buNone/>
                </a:pPr>
                <a14:m>
                  <m:oMathPara xmlns:m="http://schemas.openxmlformats.org/officeDocument/2006/math">
                    <m:oMathParaPr>
                      <m:jc m:val="center"/>
                    </m:oMathParaPr>
                    <m:oMath>
                      <m:r>
                        <m:t>r</m:t>
                      </m:r>
                      <m:r>
                        <m:t>=</m:t>
                      </m:r>
                      <m:sSub>
                        <m:e>
                          <m:r>
                            <m:t>r</m:t>
                          </m:r>
                        </m:e>
                        <m:sub>
                          <m:r>
                            <m:t>0</m:t>
                          </m:r>
                          <m:r>
                            <m:t>,</m:t>
                          </m:r>
                          <m:r>
                            <m:t>1</m:t>
                          </m:r>
                        </m:sub>
                      </m:sSub>
                      <m:r>
                        <m:t>=</m:t>
                      </m:r>
                      <m:f>
                        <m:fPr>
                          <m:type m:val="bar"/>
                        </m:fPr>
                        <m:num>
                          <m:r>
                            <m:t>(</m:t>
                          </m:r>
                          <m:r>
                            <m:t>C</m:t>
                          </m:r>
                          <m:sSub>
                            <m:e>
                              <m:r>
                                <m:t>F</m:t>
                              </m:r>
                            </m:e>
                            <m:sub>
                              <m:r>
                                <m:t>1</m:t>
                              </m:r>
                            </m:sub>
                          </m:sSub>
                          <m:r>
                            <m:t>−</m:t>
                          </m:r>
                          <m:r>
                            <m:t>C</m:t>
                          </m:r>
                          <m:sSub>
                            <m:e>
                              <m:r>
                                <m:t>F</m:t>
                              </m:r>
                            </m:e>
                            <m:sub>
                              <m:r>
                                <m:t>0</m:t>
                              </m:r>
                            </m:sub>
                          </m:sSub>
                          <m:r>
                            <m:t>)</m:t>
                          </m:r>
                        </m:num>
                        <m:den>
                          <m:r>
                            <m:t>C</m:t>
                          </m:r>
                          <m:sSub>
                            <m:e>
                              <m:r>
                                <m:t>F</m:t>
                              </m:r>
                            </m:e>
                            <m:sub>
                              <m:r>
                                <m:t>0</m:t>
                              </m:r>
                            </m:sub>
                          </m:sSub>
                        </m:den>
                      </m:f>
                      <m:r>
                        <m:t>=</m:t>
                      </m:r>
                      <m:f>
                        <m:fPr>
                          <m:type m:val="bar"/>
                        </m:fPr>
                        <m:num>
                          <m:r>
                            <m:t>C</m:t>
                          </m:r>
                          <m:sSub>
                            <m:e>
                              <m:r>
                                <m:t>F</m:t>
                              </m:r>
                            </m:e>
                            <m:sub>
                              <m:r>
                                <m:t>1</m:t>
                              </m:r>
                            </m:sub>
                          </m:sSub>
                        </m:num>
                        <m:den>
                          <m:r>
                            <m:t>C</m:t>
                          </m:r>
                          <m:sSub>
                            <m:e>
                              <m:r>
                                <m:t>F</m:t>
                              </m:r>
                            </m:e>
                            <m:sub>
                              <m:r>
                                <m:t>0</m:t>
                              </m:r>
                            </m:sub>
                          </m:sSub>
                        </m:den>
                      </m:f>
                      <m:r>
                        <m:t>−</m:t>
                      </m:r>
                      <m:r>
                        <m:t>1</m:t>
                      </m:r>
                      <m:r>
                        <m:t> </m:t>
                      </m:r>
                      <m:r>
                        <m:t>.</m:t>
                      </m:r>
                    </m:oMath>
                  </m:oMathPara>
                </a14:m>
              </a:p>
              <a:p>
                <a:pPr lvl="0" marL="0" indent="0">
                  <a:buNone/>
                </a:pPr>
                <a:r>
                  <a:rPr/>
                  <a:t>This could be called</a:t>
                </a:r>
              </a:p>
              <a:p>
                <a:pPr lvl="0" marL="0" indent="0">
                  <a:buNone/>
                </a:pPr>
                <a:r>
                  <a:rPr i="1"/>
                  <a:t>The fundamental formula of finance</a:t>
                </a:r>
                <a:r>
                  <a:rPr/>
                  <a:t>.</a:t>
                </a:r>
              </a:p>
            </p:txBody>
          </p:sp>
        </mc:Choice>
      </mc:AlternateContent>
    </p:spTree>
  </p:cSl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(Rate</a:t>
            </a:r>
            <a:r>
              <a:rPr/>
              <a:t> </a:t>
            </a:r>
            <a:r>
              <a:rPr/>
              <a:t>of</a:t>
            </a:r>
            <a:r>
              <a:rPr/>
              <a:t> </a:t>
            </a:r>
            <a:r>
              <a:rPr/>
              <a:t>Return)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buNone/>
                </a:pPr>
                <a14:m>
                  <m:oMathPara xmlns:m="http://schemas.openxmlformats.org/officeDocument/2006/math">
                    <m:oMathParaPr>
                      <m:jc m:val="center"/>
                    </m:oMathParaPr>
                    <m:oMath>
                      <m:sSub>
                        <m:e>
                          <m:r>
                            <m:t>r</m:t>
                          </m:r>
                        </m:e>
                        <m:sub>
                          <m:r>
                            <m:t>0</m:t>
                          </m:r>
                          <m:r>
                            <m:t>,</m:t>
                          </m:r>
                          <m:r>
                            <m:t>1</m:t>
                          </m:r>
                        </m:sub>
                      </m:sSub>
                      <m:r>
                        <m:t>=</m:t>
                      </m:r>
                      <m:f>
                        <m:fPr>
                          <m:type m:val="bar"/>
                        </m:fPr>
                        <m:num>
                          <m:r>
                            <m:t>(</m:t>
                          </m:r>
                          <m:r>
                            <m:t>C</m:t>
                          </m:r>
                          <m:sSub>
                            <m:e>
                              <m:r>
                                <m:t>F</m:t>
                              </m:r>
                            </m:e>
                            <m:sub>
                              <m:r>
                                <m:t>1</m:t>
                              </m:r>
                            </m:sub>
                          </m:sSub>
                          <m:r>
                            <m:t>+</m:t>
                          </m:r>
                          <m:sSub>
                            <m:e>
                              <m:r>
                                <m:t>D</m:t>
                              </m:r>
                            </m:e>
                            <m:sub>
                              <m:r>
                                <m:t>0</m:t>
                              </m:r>
                              <m:r>
                                <m:t>,</m:t>
                              </m:r>
                              <m:r>
                                <m:t>1</m:t>
                              </m:r>
                            </m:sub>
                          </m:sSub>
                          <m:r>
                            <m:t>−</m:t>
                          </m:r>
                          <m:r>
                            <m:t>C</m:t>
                          </m:r>
                          <m:sSub>
                            <m:e>
                              <m:r>
                                <m:t>F</m:t>
                              </m:r>
                            </m:e>
                            <m:sub>
                              <m:r>
                                <m:t>0</m:t>
                              </m:r>
                            </m:sub>
                          </m:sSub>
                          <m:r>
                            <m:t>)</m:t>
                          </m:r>
                        </m:num>
                        <m:den>
                          <m:r>
                            <m:t>C</m:t>
                          </m:r>
                          <m:sSub>
                            <m:e>
                              <m:r>
                                <m:t>F</m:t>
                              </m:r>
                            </m:e>
                            <m:sub>
                              <m:r>
                                <m:t>0</m:t>
                              </m:r>
                            </m:sub>
                          </m:sSub>
                        </m:den>
                      </m:f>
                      <m:r>
                        <m:t>=</m:t>
                      </m:r>
                      <m:f>
                        <m:fPr>
                          <m:type m:val="bar"/>
                        </m:fPr>
                        <m:num>
                          <m:r>
                            <m:t>(</m:t>
                          </m:r>
                          <m:r>
                            <m:t>C</m:t>
                          </m:r>
                          <m:sSub>
                            <m:e>
                              <m:r>
                                <m:t>F</m:t>
                              </m:r>
                            </m:e>
                            <m:sub>
                              <m:r>
                                <m:t>1</m:t>
                              </m:r>
                            </m:sub>
                          </m:sSub>
                          <m:r>
                            <m:t>+</m:t>
                          </m:r>
                          <m:sSub>
                            <m:e>
                              <m:r>
                                <m:t>D</m:t>
                              </m:r>
                            </m:e>
                            <m:sub>
                              <m:r>
                                <m:t>0</m:t>
                              </m:r>
                              <m:r>
                                <m:t>,</m:t>
                              </m:r>
                              <m:r>
                                <m:t>1</m:t>
                              </m:r>
                            </m:sub>
                          </m:sSub>
                          <m:r>
                            <m:t>)</m:t>
                          </m:r>
                        </m:num>
                        <m:den>
                          <m:r>
                            <m:t>C</m:t>
                          </m:r>
                          <m:sSub>
                            <m:e>
                              <m:r>
                                <m:t>F</m:t>
                              </m:r>
                            </m:e>
                            <m:sub>
                              <m:r>
                                <m:t>0</m:t>
                              </m:r>
                            </m:sub>
                          </m:sSub>
                        </m:den>
                      </m:f>
                      <m:r>
                        <m:t>−</m:t>
                      </m:r>
                      <m:r>
                        <m:t>1</m:t>
                      </m:r>
                      <m:r>
                        <m:t> </m:t>
                      </m:r>
                      <m:r>
                        <m:t>.</m:t>
                      </m:r>
                    </m:oMath>
                  </m:oMathPara>
                </a14:m>
              </a:p>
              <a:p>
                <a:pPr lvl="0" marL="0" indent="0">
                  <a:buNone/>
                </a:pPr>
                <a:r>
                  <a:rPr/>
                  <a:t>It assumes no interim reinvestment of dividends </a:t>
                </a:r>
                <a14:m>
                  <m:oMath xmlns:m="http://schemas.openxmlformats.org/officeDocument/2006/math">
                    <m:r>
                      <m:t>D</m:t>
                    </m:r>
                  </m:oMath>
                </a14:m>
                <a:r>
                  <a:rPr/>
                  <a:t> (or coupons or rent)—as if dividends were paid at the </a:t>
                </a:r>
                <a:r>
                  <a:rPr i="1"/>
                  <a:t>end</a:t>
                </a:r>
                <a:r>
                  <a:rPr/>
                  <a:t> of the period.</a:t>
                </a:r>
              </a:p>
              <a:p>
                <a:pPr lvl="0" marL="0" indent="0">
                  <a:buNone/>
                </a:pPr>
                <a:r>
                  <a:rPr/>
                  <a:t>Using our convenient abbreviations,</a:t>
                </a:r>
              </a:p>
              <a:p>
                <a:pPr lvl="0" marL="0" indent="0">
                  <a:buNone/>
                </a:pPr>
                <a14:m>
                  <m:oMathPara xmlns:m="http://schemas.openxmlformats.org/officeDocument/2006/math">
                    <m:oMathParaPr>
                      <m:jc m:val="center"/>
                    </m:oMathParaPr>
                    <m:oMath>
                      <m:sSub>
                        <m:e>
                          <m:r>
                            <m:t>r</m:t>
                          </m:r>
                        </m:e>
                        <m:sub>
                          <m:r>
                            <m:t>1</m:t>
                          </m:r>
                        </m:sub>
                      </m:sSub>
                      <m:r>
                        <m:t>=</m:t>
                      </m:r>
                      <m:f>
                        <m:fPr>
                          <m:type m:val="bar"/>
                        </m:fPr>
                        <m:num>
                          <m:r>
                            <m:t>(</m:t>
                          </m:r>
                          <m:r>
                            <m:t>C</m:t>
                          </m:r>
                          <m:sSub>
                            <m:e>
                              <m:r>
                                <m:t>F</m:t>
                              </m:r>
                            </m:e>
                            <m:sub>
                              <m:r>
                                <m:t>1</m:t>
                              </m:r>
                            </m:sub>
                          </m:sSub>
                          <m:r>
                            <m:t>+</m:t>
                          </m:r>
                          <m:sSub>
                            <m:e>
                              <m:r>
                                <m:t>D</m:t>
                              </m:r>
                            </m:e>
                            <m:sub>
                              <m:r>
                                <m:t>1</m:t>
                              </m:r>
                            </m:sub>
                          </m:sSub>
                          <m:r>
                            <m:t>−</m:t>
                          </m:r>
                          <m:r>
                            <m:t>C</m:t>
                          </m:r>
                          <m:sSub>
                            <m:e>
                              <m:r>
                                <m:t>F</m:t>
                              </m:r>
                            </m:e>
                            <m:sub>
                              <m:r>
                                <m:t>0</m:t>
                              </m:r>
                            </m:sub>
                          </m:sSub>
                          <m:r>
                            <m:t>)</m:t>
                          </m:r>
                        </m:num>
                        <m:den>
                          <m:r>
                            <m:t>C</m:t>
                          </m:r>
                          <m:sSub>
                            <m:e>
                              <m:r>
                                <m:t>F</m:t>
                              </m:r>
                            </m:e>
                            <m:sub>
                              <m:r>
                                <m:t>0</m:t>
                              </m:r>
                            </m:sub>
                          </m:sSub>
                        </m:den>
                      </m:f>
                      <m:r>
                        <m:t>=</m:t>
                      </m:r>
                      <m:f>
                        <m:fPr>
                          <m:type m:val="bar"/>
                        </m:fPr>
                        <m:num>
                          <m:r>
                            <m:t>(</m:t>
                          </m:r>
                          <m:r>
                            <m:t>C</m:t>
                          </m:r>
                          <m:sSub>
                            <m:e>
                              <m:r>
                                <m:t>F</m:t>
                              </m:r>
                            </m:e>
                            <m:sub>
                              <m:r>
                                <m:t>1</m:t>
                              </m:r>
                            </m:sub>
                          </m:sSub>
                          <m:r>
                            <m:t>+</m:t>
                          </m:r>
                          <m:sSub>
                            <m:e>
                              <m:r>
                                <m:t>D</m:t>
                              </m:r>
                            </m:e>
                            <m:sub>
                              <m:r>
                                <m:t>1</m:t>
                              </m:r>
                            </m:sub>
                          </m:sSub>
                          <m:r>
                            <m:t>)</m:t>
                          </m:r>
                        </m:num>
                        <m:den>
                          <m:r>
                            <m:t>C</m:t>
                          </m:r>
                          <m:sSub>
                            <m:e>
                              <m:r>
                                <m:t>F</m:t>
                              </m:r>
                            </m:e>
                            <m:sub>
                              <m:r>
                                <m:t>0</m:t>
                              </m:r>
                            </m:sub>
                          </m:sSub>
                        </m:den>
                      </m:f>
                      <m:r>
                        <m:t>−</m:t>
                      </m:r>
                      <m:r>
                        <m:t>1</m:t>
                      </m:r>
                      <m:r>
                        <m:t> </m:t>
                      </m:r>
                      <m:r>
                        <m:t>.</m:t>
                      </m:r>
                    </m:oMath>
                  </m:oMathPara>
                </a14:m>
              </a:p>
            </p:txBody>
          </p:sp>
        </mc:Choice>
      </mc:AlternateContent>
    </p:spTree>
  </p:cSl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(Rate</a:t>
            </a:r>
            <a:r>
              <a:rPr/>
              <a:t> </a:t>
            </a:r>
            <a:r>
              <a:rPr/>
              <a:t>of</a:t>
            </a:r>
            <a:r>
              <a:rPr/>
              <a:t> </a:t>
            </a:r>
            <a:r>
              <a:rPr/>
              <a:t>Return)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1"/>
                <a:r>
                  <a:rPr i="1"/>
                  <a:t>Dividend yield</a:t>
                </a:r>
                <a:r>
                  <a:rPr/>
                  <a:t>: D</a:t>
                </a:r>
                <a:r>
                  <a:rPr baseline="-25000"/>
                  <a:t>0,1</a:t>
                </a:r>
                <a:r>
                  <a:rPr/>
                  <a:t>/CF</a:t>
                </a:r>
                <a:r>
                  <a:rPr baseline="-25000"/>
                  <a:t>0</a:t>
                </a:r>
              </a:p>
              <a:p>
                <a:pPr lvl="2"/>
                <a:r>
                  <a:rPr/>
                  <a:t>For bonds, this is called the </a:t>
                </a:r>
                <a:r>
                  <a:rPr i="1"/>
                  <a:t>coupon yield</a:t>
                </a:r>
                <a:r>
                  <a:rPr/>
                  <a:t>.</a:t>
                </a:r>
              </a:p>
              <a:p>
                <a:pPr lvl="1"/>
                <a:r>
                  <a:rPr i="1"/>
                  <a:t>Capital gain</a:t>
                </a:r>
                <a:r>
                  <a:rPr/>
                  <a:t>: CF</a:t>
                </a:r>
                <a:r>
                  <a:rPr baseline="-25000"/>
                  <a:t>1</a:t>
                </a:r>
                <a:r>
                  <a:rPr/>
                  <a:t> - CF</a:t>
                </a:r>
                <a:r>
                  <a:rPr baseline="-25000"/>
                  <a:t>0</a:t>
                </a:r>
              </a:p>
              <a:p>
                <a:pPr lvl="1"/>
                <a:r>
                  <a:rPr i="1"/>
                  <a:t>Percent price change</a:t>
                </a:r>
                <a:r>
                  <a:rPr/>
                  <a:t>: (CF</a:t>
                </a:r>
                <a:r>
                  <a:rPr baseline="-25000"/>
                  <a:t>1</a:t>
                </a:r>
                <a:r>
                  <a:rPr/>
                  <a:t> – CF</a:t>
                </a:r>
                <a:r>
                  <a:rPr baseline="-25000"/>
                  <a:t>0</a:t>
                </a:r>
                <a:r>
                  <a:rPr/>
                  <a:t>)/CF</a:t>
                </a:r>
                <a:r>
                  <a:rPr baseline="-25000"/>
                  <a:t>0</a:t>
                </a:r>
              </a:p>
              <a:p>
                <a:pPr lvl="1"/>
                <a:r>
                  <a:rPr i="1"/>
                  <a:t>(Total) Rate of return</a:t>
                </a:r>
                <a:r>
                  <a:rPr/>
                  <a:t>: percent price change plus the interim payment yield.</a:t>
                </a:r>
              </a:p>
              <a:p>
                <a:pPr lvl="0" marL="0" indent="0">
                  <a:buNone/>
                </a:pPr>
                <a:r>
                  <a:rPr/>
                  <a:t>If I write </a:t>
                </a:r>
                <a14:m>
                  <m:oMath xmlns:m="http://schemas.openxmlformats.org/officeDocument/2006/math">
                    <m:sSub>
                      <m:e>
                        <m:r>
                          <m:t>r</m:t>
                        </m:r>
                      </m:e>
                      <m:sub>
                        <m:r>
                          <m:t>1</m:t>
                        </m:r>
                      </m:sub>
                    </m:sSub>
                    <m:r>
                      <m:t>=</m:t>
                    </m:r>
                    <m:sSub>
                      <m:e>
                        <m:r>
                          <m:t>P</m:t>
                        </m:r>
                      </m:e>
                      <m:sub>
                        <m:r>
                          <m:t>1</m:t>
                        </m:r>
                      </m:sub>
                    </m:sSub>
                    <m:r>
                      <m:t>/</m:t>
                    </m:r>
                    <m:sSub>
                      <m:e>
                        <m:r>
                          <m:t>P</m:t>
                        </m:r>
                      </m:e>
                      <m:sub>
                        <m:r>
                          <m:t>0</m:t>
                        </m:r>
                      </m:sub>
                    </m:sSub>
                    <m:r>
                      <m:t>−</m:t>
                    </m:r>
                    <m:r>
                      <m:t>1</m:t>
                    </m:r>
                  </m:oMath>
                </a14:m>
                <a:r>
                  <a:rPr/>
                  <a:t>, I usually mean P</a:t>
                </a:r>
                <a:r>
                  <a:rPr baseline="-25000"/>
                  <a:t>1</a:t>
                </a:r>
                <a:r>
                  <a:rPr/>
                  <a:t> including all interim payments.</a:t>
                </a:r>
              </a:p>
            </p:txBody>
          </p:sp>
        </mc:Choice>
      </mc:AlternateContent>
    </p:spTree>
  </p:cSl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Percent</a:t>
            </a:r>
            <a:r>
              <a:rPr/>
              <a:t> </a:t>
            </a:r>
            <a:r>
              <a:rPr/>
              <a:t>price</a:t>
            </a:r>
            <a:r>
              <a:rPr/>
              <a:t> </a:t>
            </a:r>
            <a:r>
              <a:rPr/>
              <a:t>changes</a:t>
            </a:r>
          </a:p>
        </p:txBody>
      </p:sp>
      <p:sp>
        <p:nvSpPr>
          <p:cNvPr id="3" name="Content Placeholder 2"/>
          <p:cNvSpPr>
            <a:spLocks noGrp="1"/>
          </p:cNvSpPr>
          <p:nvPr>
            <p:ph idx="1"/>
          </p:nvPr>
        </p:nvSpPr>
        <p:spPr/>
        <p:txBody>
          <a:bodyPr/>
          <a:lstStyle/>
          <a:p>
            <a:pPr lvl="0" marL="0" indent="0">
              <a:spcBef>
                <a:spcPts val="3000"/>
              </a:spcBef>
              <a:buNone/>
            </a:pPr>
            <a:r>
              <a:rPr b="1"/>
              <a:t>If the rate of return is positive, can the percent price change be negative?</a:t>
            </a:r>
          </a:p>
          <a:p>
            <a:pPr lvl="0" marL="0" indent="0">
              <a:spcBef>
                <a:spcPts val="3000"/>
              </a:spcBef>
              <a:buNone/>
            </a:pPr>
            <a:r>
              <a:rPr b="1"/>
              <a:t>If the rate of return is negative, can the percent price change be positive?</a:t>
            </a:r>
          </a:p>
        </p:txBody>
      </p:sp>
    </p:spTree>
  </p:cSl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Holding</a:t>
            </a:r>
            <a:r>
              <a:rPr/>
              <a:t> </a:t>
            </a:r>
            <a:r>
              <a:rPr/>
              <a:t>rate</a:t>
            </a:r>
            <a:r>
              <a:rPr/>
              <a:t> </a:t>
            </a:r>
            <a:r>
              <a:rPr/>
              <a:t>of</a:t>
            </a:r>
            <a:r>
              <a:rPr/>
              <a:t> </a:t>
            </a:r>
            <a:r>
              <a:rPr/>
              <a:t>return</a:t>
            </a:r>
          </a:p>
        </p:txBody>
      </p:sp>
      <p:sp>
        <p:nvSpPr>
          <p:cNvPr id="3" name="Content Placeholder 2"/>
          <p:cNvSpPr>
            <a:spLocks noGrp="1"/>
          </p:cNvSpPr>
          <p:nvPr>
            <p:ph idx="1"/>
          </p:nvPr>
        </p:nvSpPr>
        <p:spPr/>
        <p:txBody>
          <a:bodyPr/>
          <a:lstStyle/>
          <a:p>
            <a:pPr lvl="0" marL="0" indent="0">
              <a:spcBef>
                <a:spcPts val="3000"/>
              </a:spcBef>
              <a:buNone/>
            </a:pPr>
            <a:r>
              <a:rPr b="1"/>
              <a:t>If you invest $5 and will receive 8 in 10 years, what is your (holding) rate of return?</a:t>
            </a:r>
          </a:p>
        </p:txBody>
      </p:sp>
    </p:spTree>
  </p:cSl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Negative</a:t>
            </a:r>
            <a:r>
              <a:rPr/>
              <a:t> </a:t>
            </a:r>
            <a:r>
              <a:rPr/>
              <a:t>Rates</a:t>
            </a:r>
            <a:r>
              <a:rPr/>
              <a:t> </a:t>
            </a:r>
            <a:r>
              <a:rPr/>
              <a:t>of</a:t>
            </a:r>
            <a:r>
              <a:rPr/>
              <a:t> </a:t>
            </a:r>
            <a:r>
              <a:rPr/>
              <a:t>Return?</a:t>
            </a:r>
          </a:p>
        </p:txBody>
      </p:sp>
      <p:sp>
        <p:nvSpPr>
          <p:cNvPr id="3" name="Content Placeholder 2"/>
          <p:cNvSpPr>
            <a:spLocks noGrp="1"/>
          </p:cNvSpPr>
          <p:nvPr>
            <p:ph idx="1"/>
          </p:nvPr>
        </p:nvSpPr>
        <p:spPr/>
        <p:txBody>
          <a:bodyPr/>
          <a:lstStyle/>
          <a:p>
            <a:pPr lvl="0" marL="0" indent="0">
              <a:spcBef>
                <a:spcPts val="3000"/>
              </a:spcBef>
              <a:buNone/>
            </a:pPr>
            <a:r>
              <a:rPr b="1"/>
              <a:t>Can a rate of return be negative?</a:t>
            </a:r>
          </a:p>
        </p:txBody>
      </p:sp>
    </p:spTree>
  </p:cSl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Negative</a:t>
            </a:r>
            <a:r>
              <a:rPr/>
              <a:t> </a:t>
            </a:r>
            <a:r>
              <a:rPr/>
              <a:t>Interest</a:t>
            </a:r>
            <a:r>
              <a:rPr/>
              <a:t> </a:t>
            </a:r>
            <a:r>
              <a:rPr/>
              <a:t>Rates?</a:t>
            </a:r>
          </a:p>
        </p:txBody>
      </p:sp>
      <p:sp>
        <p:nvSpPr>
          <p:cNvPr id="3" name="Content Placeholder 2"/>
          <p:cNvSpPr>
            <a:spLocks noGrp="1"/>
          </p:cNvSpPr>
          <p:nvPr>
            <p:ph idx="1"/>
          </p:nvPr>
        </p:nvSpPr>
        <p:spPr/>
        <p:txBody>
          <a:bodyPr/>
          <a:lstStyle/>
          <a:p>
            <a:pPr lvl="0" marL="0" indent="0">
              <a:spcBef>
                <a:spcPts val="3000"/>
              </a:spcBef>
              <a:buNone/>
            </a:pPr>
            <a:r>
              <a:rPr b="1"/>
              <a:t>Can an </a:t>
            </a:r>
            <a:r>
              <a:rPr b="1" i="1"/>
              <a:t>interest</a:t>
            </a:r>
            <a:r>
              <a:rPr b="1"/>
              <a:t> rate be negative?</a:t>
            </a:r>
          </a:p>
        </p:txBody>
      </p:sp>
    </p:spTree>
  </p:cSl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Negative</a:t>
            </a:r>
            <a:r>
              <a:rPr/>
              <a:t> </a:t>
            </a:r>
            <a:r>
              <a:rPr i="1"/>
              <a:t>Ex-Ante</a:t>
            </a:r>
            <a:r>
              <a:rPr/>
              <a:t> </a:t>
            </a:r>
            <a:r>
              <a:rPr/>
              <a:t>Interest</a:t>
            </a:r>
            <a:r>
              <a:rPr/>
              <a:t> </a:t>
            </a:r>
            <a:r>
              <a:rPr/>
              <a:t>Rates?</a:t>
            </a:r>
          </a:p>
        </p:txBody>
      </p:sp>
      <p:sp>
        <p:nvSpPr>
          <p:cNvPr id="3" name="Content Placeholder 2"/>
          <p:cNvSpPr>
            <a:spLocks noGrp="1"/>
          </p:cNvSpPr>
          <p:nvPr>
            <p:ph idx="1"/>
          </p:nvPr>
        </p:nvSpPr>
        <p:spPr/>
        <p:txBody>
          <a:bodyPr/>
          <a:lstStyle/>
          <a:p>
            <a:pPr lvl="0" marL="0" indent="0">
              <a:spcBef>
                <a:spcPts val="3000"/>
              </a:spcBef>
              <a:buNone/>
            </a:pPr>
            <a:r>
              <a:rPr b="1"/>
              <a:t>Can interest rates be negative </a:t>
            </a:r>
            <a:r>
              <a:rPr b="1" i="1"/>
              <a:t>ex-ante?</a:t>
            </a:r>
          </a:p>
          <a:p>
            <a:pPr lvl="1"/>
            <a:r>
              <a:rPr/>
              <a:t>recall: nominal!</a:t>
            </a:r>
          </a:p>
        </p:txBody>
      </p:sp>
    </p:spTree>
  </p:cSl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Application</a:t>
            </a:r>
          </a:p>
        </p:txBody>
      </p:sp>
      <p:sp>
        <p:nvSpPr>
          <p:cNvPr id="3" name="Content Placeholder 2"/>
          <p:cNvSpPr>
            <a:spLocks noGrp="1"/>
          </p:cNvSpPr>
          <p:nvPr>
            <p:ph idx="1"/>
          </p:nvPr>
        </p:nvSpPr>
        <p:spPr/>
        <p:txBody>
          <a:bodyPr/>
          <a:lstStyle/>
          <a:p>
            <a:pPr lvl="0" marL="0" indent="0">
              <a:spcBef>
                <a:spcPts val="3000"/>
              </a:spcBef>
              <a:buNone/>
            </a:pPr>
            <a:r>
              <a:rPr b="1"/>
              <a:t>What is today’s prevailing interest rate?</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a:t>Easy to fall behind.</a:t>
            </a:r>
          </a:p>
          <a:p>
            <a:pPr lvl="2"/>
            <a:r>
              <a:rPr/>
              <a:t>Courses starts deceptively simple.</a:t>
            </a:r>
          </a:p>
          <a:p>
            <a:pPr lvl="2"/>
            <a:r>
              <a:rPr/>
              <a:t>Not higher math, but lots of algebra</a:t>
            </a:r>
          </a:p>
          <a:p>
            <a:pPr lvl="3"/>
            <a:r>
              <a:rPr/>
              <a:t>think SAT or GRE or GMAT</a:t>
            </a:r>
          </a:p>
          <a:p>
            <a:pPr lvl="2"/>
            <a:r>
              <a:rPr/>
              <a:t>Strong Self-Discipline needed.</a:t>
            </a:r>
          </a:p>
          <a:p>
            <a:pPr lvl="2"/>
            <a:r>
              <a:rPr/>
              <a:t>Used to be party degree…no more.</a:t>
            </a:r>
          </a:p>
          <a:p>
            <a:pPr lvl="1"/>
            <a:r>
              <a:rPr/>
              <a:t>Feel free to ask me program questions after class.</a:t>
            </a:r>
          </a:p>
          <a:p>
            <a:pPr lvl="2"/>
            <a:r>
              <a:rPr/>
              <a:t>Warning: I have a terrible (German) sense of humor</a:t>
            </a:r>
          </a:p>
          <a:p>
            <a:pPr lvl="2"/>
            <a:r>
              <a:rPr/>
              <a:t>…which often gets me into trouble</a:t>
            </a:r>
          </a:p>
          <a:p>
            <a:pPr lvl="1"/>
            <a:r>
              <a:rPr/>
              <a:t>Name signs!</a:t>
            </a:r>
          </a:p>
        </p:txBody>
      </p:sp>
    </p:spTree>
  </p:cSl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Compare</a:t>
            </a:r>
            <a:r>
              <a:rPr/>
              <a:t> </a:t>
            </a:r>
            <a:r>
              <a:rPr/>
              <a:t>10%</a:t>
            </a:r>
            <a:r>
              <a:rPr/>
              <a:t> </a:t>
            </a:r>
            <a:r>
              <a:rPr/>
              <a:t>to</a:t>
            </a:r>
            <a:r>
              <a:rPr/>
              <a:t> </a:t>
            </a:r>
            <a:r>
              <a:rPr/>
              <a:t>5%.</a:t>
            </a:r>
          </a:p>
        </p:txBody>
      </p:sp>
      <p:sp>
        <p:nvSpPr>
          <p:cNvPr id="3" name="Content Placeholder 2"/>
          <p:cNvSpPr>
            <a:spLocks noGrp="1"/>
          </p:cNvSpPr>
          <p:nvPr>
            <p:ph idx="1"/>
          </p:nvPr>
        </p:nvSpPr>
        <p:spPr/>
        <p:txBody>
          <a:bodyPr/>
          <a:lstStyle/>
          <a:p>
            <a:pPr lvl="0" marL="0" indent="0">
              <a:spcBef>
                <a:spcPts val="3000"/>
              </a:spcBef>
              <a:buNone/>
            </a:pPr>
            <a:r>
              <a:rPr b="1"/>
              <a:t>Would you say that 10% is 5% more than 5% or that 10% is 100% more than 5%?</a:t>
            </a:r>
          </a:p>
        </p:txBody>
      </p:sp>
    </p:spTree>
  </p:cSl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Points</a:t>
            </a:r>
            <a:r>
              <a:rPr/>
              <a:t> </a:t>
            </a:r>
            <a:r>
              <a:rPr/>
              <a:t>and</a:t>
            </a:r>
            <a:r>
              <a:rPr/>
              <a:t> </a:t>
            </a:r>
            <a:r>
              <a:rPr/>
              <a:t>Basic</a:t>
            </a:r>
            <a:r>
              <a:rPr/>
              <a:t> </a:t>
            </a:r>
            <a:r>
              <a:rPr/>
              <a:t>Points</a:t>
            </a:r>
            <a:r>
              <a:rPr/>
              <a:t> </a:t>
            </a:r>
            <a:r>
              <a:rPr/>
              <a:t>(``bp’’)</a:t>
            </a:r>
          </a:p>
        </p:txBody>
      </p:sp>
      <p:sp>
        <p:nvSpPr>
          <p:cNvPr id="3" name="Content Placeholder 2"/>
          <p:cNvSpPr>
            <a:spLocks noGrp="1"/>
          </p:cNvSpPr>
          <p:nvPr>
            <p:ph idx="1"/>
          </p:nvPr>
        </p:nvSpPr>
        <p:spPr/>
        <p:txBody>
          <a:bodyPr/>
          <a:lstStyle/>
          <a:p>
            <a:pPr lvl="1"/>
            <a:r>
              <a:rPr/>
              <a:t>Rate changes can be easily misunderstood, which is why </a:t>
            </a:r>
            <a:r>
              <a:rPr b="1"/>
              <a:t>points</a:t>
            </a:r>
            <a:r>
              <a:rPr/>
              <a:t> and </a:t>
            </a:r>
            <a:r>
              <a:rPr i="1"/>
              <a:t>basis points</a:t>
            </a:r>
            <a:r>
              <a:rPr/>
              <a:t> were invented:</a:t>
            </a:r>
          </a:p>
          <a:p>
            <a:pPr lvl="1"/>
            <a:r>
              <a:rPr/>
              <a:t>1 full </a:t>
            </a:r>
            <a:r>
              <a:rPr b="1"/>
              <a:t>point</a:t>
            </a:r>
            <a:r>
              <a:rPr/>
              <a:t> is 1%</a:t>
            </a:r>
          </a:p>
          <a:p>
            <a:pPr lvl="1"/>
            <a:r>
              <a:rPr/>
              <a:t>1 </a:t>
            </a:r>
            <a:r>
              <a:rPr b="1"/>
              <a:t>basis point</a:t>
            </a:r>
            <a:r>
              <a:rPr/>
              <a:t> (“bip”) means 0.01%.</a:t>
            </a:r>
          </a:p>
          <a:p>
            <a:pPr lvl="1"/>
            <a:r>
              <a:rPr/>
              <a:t>Example:</a:t>
            </a:r>
          </a:p>
          <a:p>
            <a:pPr lvl="2"/>
            <a:r>
              <a:rPr/>
              <a:t>the difference between 5% and 10% is 5 points</a:t>
            </a:r>
          </a:p>
          <a:p>
            <a:pPr lvl="2"/>
            <a:r>
              <a:rPr/>
              <a:t>the difference between 5% and 10% is 500 bp</a:t>
            </a:r>
          </a:p>
        </p:txBody>
      </p:sp>
    </p:spTree>
  </p:cSl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Practice</a:t>
            </a:r>
          </a:p>
        </p:txBody>
      </p:sp>
      <p:sp>
        <p:nvSpPr>
          <p:cNvPr id="3" name="Content Placeholder 2"/>
          <p:cNvSpPr>
            <a:spLocks noGrp="1"/>
          </p:cNvSpPr>
          <p:nvPr>
            <p:ph idx="1"/>
          </p:nvPr>
        </p:nvSpPr>
        <p:spPr/>
        <p:txBody>
          <a:bodyPr/>
          <a:lstStyle/>
          <a:p>
            <a:pPr lvl="0" marL="0" indent="0">
              <a:spcBef>
                <a:spcPts val="3000"/>
              </a:spcBef>
              <a:buNone/>
            </a:pPr>
            <a:r>
              <a:rPr b="1"/>
              <a:t>If you invest $55,000 at an interest rate of 350 basis points above the 5% interest rate, what will you receive at the end of the period?</a:t>
            </a:r>
          </a:p>
          <a:p>
            <a:pPr lvl="0" marL="0" indent="0">
              <a:buNone/>
            </a:pPr>
            <a:r>
              <a:rPr/>
              <a:t>(This is called the future value of money, FVM.)</a:t>
            </a:r>
          </a:p>
        </p:txBody>
      </p:sp>
    </p:spTree>
  </p:cSl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Practice</a:t>
            </a:r>
          </a:p>
        </p:txBody>
      </p:sp>
      <p:sp>
        <p:nvSpPr>
          <p:cNvPr id="3" name="Content Placeholder 2"/>
          <p:cNvSpPr>
            <a:spLocks noGrp="1"/>
          </p:cNvSpPr>
          <p:nvPr>
            <p:ph idx="1"/>
          </p:nvPr>
        </p:nvSpPr>
        <p:spPr/>
        <p:txBody>
          <a:bodyPr/>
          <a:lstStyle/>
          <a:p>
            <a:pPr lvl="0" marL="0" indent="0">
              <a:spcBef>
                <a:spcPts val="3000"/>
              </a:spcBef>
              <a:buNone/>
            </a:pPr>
            <a:r>
              <a:rPr b="1"/>
              <a:t>If you have $5 and you earn a rate of return of 250%, how much will you have?</a:t>
            </a:r>
          </a:p>
        </p:txBody>
      </p:sp>
    </p:spTree>
  </p:cSl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Practice</a:t>
            </a:r>
          </a:p>
        </p:txBody>
      </p:sp>
      <p:sp>
        <p:nvSpPr>
          <p:cNvPr id="3" name="Content Placeholder 2"/>
          <p:cNvSpPr>
            <a:spLocks noGrp="1"/>
          </p:cNvSpPr>
          <p:nvPr>
            <p:ph idx="1"/>
          </p:nvPr>
        </p:nvSpPr>
        <p:spPr/>
        <p:txBody>
          <a:bodyPr/>
          <a:lstStyle/>
          <a:p>
            <a:pPr lvl="0" marL="0" indent="0">
              <a:spcBef>
                <a:spcPts val="3000"/>
              </a:spcBef>
              <a:buNone/>
            </a:pPr>
            <a:r>
              <a:rPr b="1"/>
              <a:t>If you have $5 and you earn a rate of return of 40%, how much money will you have?</a:t>
            </a:r>
          </a:p>
        </p:txBody>
      </p:sp>
    </p:spTree>
  </p:cSl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Future</a:t>
            </a:r>
            <a:r>
              <a:rPr/>
              <a:t> </a:t>
            </a:r>
            <a:r>
              <a:rPr/>
              <a:t>Value</a:t>
            </a:r>
          </a:p>
        </p:txBody>
      </p:sp>
      <p:sp>
        <p:nvSpPr>
          <p:cNvPr id="3" name="Content Placeholder 2"/>
          <p:cNvSpPr>
            <a:spLocks noGrp="1"/>
          </p:cNvSpPr>
          <p:nvPr>
            <p:ph idx="1"/>
          </p:nvPr>
        </p:nvSpPr>
        <p:spPr/>
        <p:txBody>
          <a:bodyPr/>
          <a:lstStyle/>
          <a:p>
            <a:pPr lvl="0" marL="0" indent="0">
              <a:spcBef>
                <a:spcPts val="3000"/>
              </a:spcBef>
              <a:buNone/>
            </a:pPr>
            <a:r>
              <a:rPr b="1"/>
              <a:t>What is the formula for the FV (Future Value) of money? How does it relate to the rate of return formula?</a:t>
            </a:r>
          </a:p>
        </p:txBody>
      </p:sp>
    </p:spTree>
  </p:cSl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Rate</a:t>
            </a:r>
            <a:r>
              <a:rPr/>
              <a:t> </a:t>
            </a:r>
            <a:r>
              <a:rPr/>
              <a:t>of</a:t>
            </a:r>
            <a:r>
              <a:rPr/>
              <a:t> </a:t>
            </a:r>
            <a:r>
              <a:rPr/>
              <a:t>return</a:t>
            </a:r>
          </a:p>
        </p:txBody>
      </p:sp>
      <p:sp>
        <p:nvSpPr>
          <p:cNvPr id="3" name="Content Placeholder 2"/>
          <p:cNvSpPr>
            <a:spLocks noGrp="1"/>
          </p:cNvSpPr>
          <p:nvPr>
            <p:ph idx="1"/>
          </p:nvPr>
        </p:nvSpPr>
        <p:spPr/>
        <p:txBody>
          <a:bodyPr/>
          <a:lstStyle/>
          <a:p>
            <a:pPr lvl="0" marL="0" indent="0">
              <a:spcBef>
                <a:spcPts val="3000"/>
              </a:spcBef>
              <a:buNone/>
            </a:pPr>
            <a:r>
              <a:rPr b="1"/>
              <a:t>If you have $5 and you earn a rate of return of 20% in the first year and a rate of return of 20% the following year, how much money will you have?</a:t>
            </a:r>
          </a:p>
        </p:txBody>
      </p:sp>
    </p:spTree>
  </p:cSl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Rate</a:t>
            </a:r>
            <a:r>
              <a:rPr/>
              <a:t> </a:t>
            </a:r>
            <a:r>
              <a:rPr/>
              <a:t>of</a:t>
            </a:r>
            <a:r>
              <a:rPr/>
              <a:t> </a:t>
            </a:r>
            <a:r>
              <a:rPr/>
              <a:t>Return</a:t>
            </a:r>
          </a:p>
        </p:txBody>
      </p:sp>
      <p:sp>
        <p:nvSpPr>
          <p:cNvPr id="3" name="Content Placeholder 2"/>
          <p:cNvSpPr>
            <a:spLocks noGrp="1"/>
          </p:cNvSpPr>
          <p:nvPr>
            <p:ph idx="1"/>
          </p:nvPr>
        </p:nvSpPr>
        <p:spPr/>
        <p:txBody>
          <a:bodyPr/>
          <a:lstStyle/>
          <a:p>
            <a:pPr lvl="0" marL="0" indent="0">
              <a:spcBef>
                <a:spcPts val="3000"/>
              </a:spcBef>
              <a:buNone/>
            </a:pPr>
            <a:r>
              <a:rPr b="1"/>
              <a:t>If you have $5 and you earn a rate of return of 20% in each year, how much money will you have in </a:t>
            </a:r>
            <a:r>
              <a:rPr b="1" i="1"/>
              <a:t>x</a:t>
            </a:r>
            <a:r>
              <a:rPr b="1"/>
              <a:t> years?</a:t>
            </a:r>
          </a:p>
        </p:txBody>
      </p:sp>
    </p:spTree>
  </p:cSl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Compounding</a:t>
            </a:r>
            <a:r>
              <a:rPr/>
              <a:t> </a:t>
            </a:r>
            <a:r>
              <a:rPr/>
              <a:t>at</a:t>
            </a:r>
            <a:r>
              <a:rPr/>
              <a:t> </a:t>
            </a:r>
            <a:r>
              <a:rPr/>
              <a:t>20%</a:t>
            </a:r>
            <a:r>
              <a:rPr/>
              <a:t> </a:t>
            </a:r>
            <a:r>
              <a:rPr/>
              <a:t>Rate</a:t>
            </a:r>
            <a:r>
              <a:rPr/>
              <a:t> </a:t>
            </a:r>
            <a:r>
              <a:rPr/>
              <a:t>of</a:t>
            </a:r>
            <a:r>
              <a:rPr/>
              <a:t> </a:t>
            </a:r>
            <a:r>
              <a:rPr/>
              <a:t>Return</a:t>
            </a:r>
            <a:r>
              <a:rPr/>
              <a:t> </a:t>
            </a:r>
            <a:r>
              <a:rPr/>
              <a:t>Per</a:t>
            </a:r>
            <a:r>
              <a:rPr/>
              <a:t> </a:t>
            </a:r>
            <a:r>
              <a:rPr/>
              <a:t>Year</a:t>
            </a:r>
          </a:p>
        </p:txBody>
      </p:sp>
      <p:pic>
        <p:nvPicPr>
          <p:cNvPr descr="compound.png" id="0" name="Picture 1"/>
          <p:cNvPicPr>
            <a:picLocks noGrp="1" noChangeAspect="1"/>
          </p:cNvPicPr>
          <p:nvPr/>
        </p:nvPicPr>
        <p:blipFill>
          <a:blip r:embed="rId2"/>
          <a:stretch>
            <a:fillRect/>
          </a:stretch>
        </p:blipFill>
        <p:spPr bwMode="auto">
          <a:xfrm>
            <a:off x="558800" y="1600200"/>
            <a:ext cx="8026400" cy="4013200"/>
          </a:xfrm>
          <a:prstGeom prst="rect">
            <a:avLst/>
          </a:prstGeom>
          <a:noFill/>
          <a:ln w="9525">
            <a:noFill/>
            <a:headEnd/>
            <a:tailEnd/>
          </a:ln>
        </p:spPr>
      </p:pic>
      <p:sp>
        <p:nvSpPr>
          <p:cNvPr id="1" name="TextBox 3"/>
          <p:cNvSpPr txBox="1"/>
          <p:nvPr/>
        </p:nvSpPr>
        <p:spPr>
          <a:xfrm>
            <a:off x="457200" y="5613400"/>
            <a:ext cx="8229600" cy="508000"/>
          </a:xfrm>
          <a:prstGeom prst="rect">
            <a:avLst/>
          </a:prstGeom>
          <a:noFill/>
        </p:spPr>
        <p:txBody>
          <a:bodyPr/>
          <a:lstStyle/>
          <a:p>
            <a:pPr lvl="0" marL="0" indent="0" algn="ctr">
              <a:buNone/>
            </a:pPr>
            <a:r>
              <a:rPr/>
              <a:t>compounding</a:t>
            </a:r>
            <a:r>
              <a:rPr/>
              <a:t> </a:t>
            </a:r>
            <a:r>
              <a:rPr/>
              <a:t>returns</a:t>
            </a:r>
          </a:p>
        </p:txBody>
      </p:sp>
    </p:spTree>
  </p:cSl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Preview:</a:t>
            </a:r>
            <a:r>
              <a:rPr/>
              <a:t> </a:t>
            </a:r>
            <a:r>
              <a:rPr/>
              <a:t>Different</a:t>
            </a:r>
            <a:r>
              <a:rPr/>
              <a:t> </a:t>
            </a:r>
            <a:r>
              <a:rPr/>
              <a:t>Interest</a:t>
            </a:r>
            <a:r>
              <a:rPr/>
              <a:t> </a:t>
            </a:r>
            <a:r>
              <a:rPr/>
              <a:t>Rates</a:t>
            </a:r>
          </a:p>
        </p:txBody>
      </p:sp>
      <p:sp>
        <p:nvSpPr>
          <p:cNvPr id="3" name="Content Placeholder 2"/>
          <p:cNvSpPr>
            <a:spLocks noGrp="1"/>
          </p:cNvSpPr>
          <p:nvPr>
            <p:ph idx="1"/>
          </p:nvPr>
        </p:nvSpPr>
        <p:spPr/>
        <p:txBody>
          <a:bodyPr/>
          <a:lstStyle/>
          <a:p>
            <a:pPr lvl="0" marL="0" indent="0">
              <a:spcBef>
                <a:spcPts val="3000"/>
              </a:spcBef>
              <a:buNone/>
            </a:pPr>
            <a:r>
              <a:rPr b="1"/>
              <a:t>If the 1-year interest rate is 20% this year, how much money will you get for a 500 investment today in one year? If the following 1-year interest will be 50%, how much money will you have after 2 years?</a:t>
            </a:r>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marL="0" indent="0">
              <a:buNone/>
            </a:pPr>
            <a:r>
              <a:rPr/>
              <a:t>Finance is typically the most quant course in the curriculum.</a:t>
            </a:r>
          </a:p>
          <a:p>
            <a:pPr lvl="0" marL="0" indent="0">
              <a:buNone/>
            </a:pPr>
            <a:r>
              <a:rPr/>
              <a:t>My corporate finance textbook at </a:t>
            </a:r>
            <a:r>
              <a:rPr>
                <a:hlinkClick r:id="rId2"/>
              </a:rPr>
              <a:t>http://book.ivo-welch.info/</a:t>
            </a:r>
            <a:r>
              <a:rPr/>
              <a:t> is free.</a:t>
            </a:r>
          </a:p>
          <a:p>
            <a:pPr lvl="0" marL="0" indent="0">
              <a:buNone/>
            </a:pPr>
            <a:r>
              <a:rPr/>
              <a:t>Go through it </a:t>
            </a:r>
            <a:r>
              <a:rPr i="1"/>
              <a:t>before</a:t>
            </a:r>
            <a:r>
              <a:rPr/>
              <a:t> you enroll?!</a:t>
            </a:r>
          </a:p>
        </p:txBody>
      </p:sp>
    </p:spTree>
  </p:cSl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Holding</a:t>
            </a:r>
            <a:r>
              <a:rPr/>
              <a:t> </a:t>
            </a:r>
            <a:r>
              <a:rPr/>
              <a:t>rate</a:t>
            </a:r>
            <a:r>
              <a:rPr/>
              <a:t> </a:t>
            </a:r>
            <a:r>
              <a:rPr/>
              <a:t>of</a:t>
            </a:r>
            <a:r>
              <a:rPr/>
              <a:t> </a:t>
            </a:r>
            <a:r>
              <a:rPr/>
              <a:t>return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spcBef>
                    <a:spcPts val="3000"/>
                  </a:spcBef>
                  <a:buNone/>
                </a:pPr>
                <a:r>
                  <a:rPr b="1"/>
                  <a:t>What is your total holding rate of return from 20% followed by 50%?</a:t>
                </a:r>
              </a:p>
              <a:p>
                <a:pPr lvl="1"/>
                <a:r>
                  <a:rPr/>
                  <a:t>Is it </a:t>
                </a:r>
                <a14:m>
                  <m:oMath xmlns:m="http://schemas.openxmlformats.org/officeDocument/2006/math">
                    <m:r>
                      <m:t>50</m:t>
                    </m:r>
                    <m:r>
                      <m:t>%</m:t>
                    </m:r>
                    <m:r>
                      <m:t>+</m:t>
                    </m:r>
                    <m:r>
                      <m:t>20</m:t>
                    </m:r>
                    <m:r>
                      <m:t>%</m:t>
                    </m:r>
                    <m:r>
                      <m:t>=</m:t>
                    </m:r>
                    <m:r>
                      <m:t>70</m:t>
                    </m:r>
                    <m:r>
                      <m:t>%</m:t>
                    </m:r>
                  </m:oMath>
                </a14:m>
                <a:r>
                  <a:rPr/>
                  <a:t> ?</a:t>
                </a:r>
              </a:p>
            </p:txBody>
          </p:sp>
        </mc:Choice>
      </mc:AlternateContent>
    </p:spTree>
  </p:cSl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Holding</a:t>
            </a:r>
            <a:r>
              <a:rPr/>
              <a:t> </a:t>
            </a:r>
            <a:r>
              <a:rPr/>
              <a:t>rate</a:t>
            </a:r>
            <a:r>
              <a:rPr/>
              <a:t> </a:t>
            </a:r>
            <a:r>
              <a:rPr/>
              <a:t>of</a:t>
            </a:r>
            <a:r>
              <a:rPr/>
              <a:t> </a:t>
            </a:r>
            <a:r>
              <a:rPr/>
              <a:t>return</a:t>
            </a:r>
          </a:p>
        </p:txBody>
      </p:sp>
      <p:sp>
        <p:nvSpPr>
          <p:cNvPr id="3" name="Content Placeholder 2"/>
          <p:cNvSpPr>
            <a:spLocks noGrp="1"/>
          </p:cNvSpPr>
          <p:nvPr>
            <p:ph idx="1"/>
          </p:nvPr>
        </p:nvSpPr>
        <p:spPr/>
        <p:txBody>
          <a:bodyPr/>
          <a:lstStyle/>
          <a:p>
            <a:pPr lvl="0" marL="0" indent="0">
              <a:spcBef>
                <a:spcPts val="3000"/>
              </a:spcBef>
              <a:buNone/>
            </a:pPr>
            <a:r>
              <a:rPr b="1"/>
              <a:t>What is the formula for the total holding rate of return, given the two individual rates of return?</a:t>
            </a:r>
          </a:p>
        </p:txBody>
      </p:sp>
    </p:spTree>
  </p:cSl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The</a:t>
            </a:r>
            <a:r>
              <a:rPr/>
              <a:t> </a:t>
            </a:r>
            <a:r>
              <a:rPr/>
              <a:t>Compounding</a:t>
            </a:r>
            <a:r>
              <a:rPr/>
              <a:t> </a:t>
            </a:r>
            <a:r>
              <a:rPr/>
              <a:t>Formula</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buNone/>
                </a:pPr>
                <a:r>
                  <a:rPr/>
                  <a:t>The Compounding Formula:</a:t>
                </a:r>
              </a:p>
              <a:p>
                <a:pPr lvl="0" marL="0" indent="0">
                  <a:buNone/>
                </a:pPr>
                <a14:m>
                  <m:oMathPara xmlns:m="http://schemas.openxmlformats.org/officeDocument/2006/math">
                    <m:oMathParaPr>
                      <m:jc m:val="center"/>
                    </m:oMathParaPr>
                    <m:oMath>
                      <m:sSub>
                        <m:e>
                          <m:r>
                            <m:t>r</m:t>
                          </m:r>
                        </m:e>
                        <m:sub>
                          <m:r>
                            <m:t>0</m:t>
                          </m:r>
                          <m:r>
                            <m:t>,</m:t>
                          </m:r>
                          <m:r>
                            <m:t>x</m:t>
                          </m:r>
                        </m:sub>
                      </m:sSub>
                      <m:r>
                        <m:t>=</m:t>
                      </m:r>
                      <m:r>
                        <m:t>(</m:t>
                      </m:r>
                      <m:r>
                        <m:t>1</m:t>
                      </m:r>
                      <m:r>
                        <m:t>+</m:t>
                      </m:r>
                      <m:sSub>
                        <m:e>
                          <m:r>
                            <m:t>r</m:t>
                          </m:r>
                        </m:e>
                        <m:sub>
                          <m:r>
                            <m:t>0</m:t>
                          </m:r>
                          <m:r>
                            <m:t>,</m:t>
                          </m:r>
                          <m:r>
                            <m:t>1</m:t>
                          </m:r>
                        </m:sub>
                      </m:sSub>
                      <m:r>
                        <m:t>)</m:t>
                      </m:r>
                      <m:r>
                        <m:t>⋅</m:t>
                      </m:r>
                      <m:r>
                        <m:t>(</m:t>
                      </m:r>
                      <m:r>
                        <m:t>1</m:t>
                      </m:r>
                      <m:r>
                        <m:t>+</m:t>
                      </m:r>
                      <m:sSub>
                        <m:e>
                          <m:r>
                            <m:t>r</m:t>
                          </m:r>
                        </m:e>
                        <m:sub>
                          <m:r>
                            <m:t>1</m:t>
                          </m:r>
                          <m:r>
                            <m:t>,</m:t>
                          </m:r>
                          <m:r>
                            <m:t>2</m:t>
                          </m:r>
                        </m:sub>
                      </m:sSub>
                      <m:r>
                        <m:t>)</m:t>
                      </m:r>
                      <m:r>
                        <m:t>.</m:t>
                      </m:r>
                      <m:r>
                        <m:t>.</m:t>
                      </m:r>
                      <m:r>
                        <m:t>.</m:t>
                      </m:r>
                      <m:r>
                        <m:t>⋅</m:t>
                      </m:r>
                      <m:r>
                        <m:t>(</m:t>
                      </m:r>
                      <m:r>
                        <m:t>1</m:t>
                      </m:r>
                      <m:r>
                        <m:t>+</m:t>
                      </m:r>
                      <m:sSub>
                        <m:e>
                          <m:r>
                            <m:t>r</m:t>
                          </m:r>
                        </m:e>
                        <m:sub>
                          <m:r>
                            <m:t>x</m:t>
                          </m:r>
                          <m:r>
                            <m:t>−</m:t>
                          </m:r>
                          <m:r>
                            <m:t>1</m:t>
                          </m:r>
                          <m:r>
                            <m:t>,</m:t>
                          </m:r>
                          <m:r>
                            <m:t>x</m:t>
                          </m:r>
                        </m:sub>
                      </m:sSub>
                      <m:r>
                        <m:t>)</m:t>
                      </m:r>
                    </m:oMath>
                  </m:oMathPara>
                </a14:m>
              </a:p>
              <a:p>
                <a:pPr lvl="0" marL="0" indent="0">
                  <a:buNone/>
                </a:pPr>
                <a:r>
                  <a:rPr i="1"/>
                  <a:t>If</a:t>
                </a:r>
                <a:r>
                  <a:rPr/>
                  <a:t> the interest rate remains constant, r</a:t>
                </a:r>
                <a:r>
                  <a:rPr baseline="-25000"/>
                  <a:t>t,t+1</a:t>
                </a:r>
                <a:r>
                  <a:rPr/>
                  <a:t> = r for all T, then</a:t>
                </a:r>
              </a:p>
              <a:p>
                <a:pPr lvl="0" marL="0" indent="0">
                  <a:buNone/>
                </a:pPr>
                <a14:m>
                  <m:oMathPara xmlns:m="http://schemas.openxmlformats.org/officeDocument/2006/math">
                    <m:oMathParaPr>
                      <m:jc m:val="center"/>
                    </m:oMathParaPr>
                    <m:oMath>
                      <m:sSub>
                        <m:e>
                          <m:r>
                            <m:t>r</m:t>
                          </m:r>
                        </m:e>
                        <m:sub>
                          <m:r>
                            <m:t>0</m:t>
                          </m:r>
                          <m:r>
                            <m:t>,</m:t>
                          </m:r>
                          <m:r>
                            <m:t>T</m:t>
                          </m:r>
                        </m:sub>
                      </m:sSub>
                      <m:r>
                        <m:t>=</m:t>
                      </m:r>
                      <m:r>
                        <m:t>(</m:t>
                      </m:r>
                      <m:r>
                        <m:t>1</m:t>
                      </m:r>
                      <m:r>
                        <m:t>+</m:t>
                      </m:r>
                      <m:sSub>
                        <m:e>
                          <m:r>
                            <m:t>r</m:t>
                          </m:r>
                        </m:e>
                        <m:sub>
                          <m:r>
                            <m:t>0</m:t>
                          </m:r>
                          <m:r>
                            <m:t>,</m:t>
                          </m:r>
                          <m:r>
                            <m:t>1</m:t>
                          </m:r>
                        </m:sub>
                      </m:sSub>
                      <m:sSup>
                        <m:e>
                          <m:r>
                            <m:t>)</m:t>
                          </m:r>
                        </m:e>
                        <m:sup>
                          <m:r>
                            <m:t>T</m:t>
                          </m:r>
                        </m:sup>
                      </m:sSup>
                    </m:oMath>
                  </m:oMathPara>
                </a14:m>
              </a:p>
            </p:txBody>
          </p:sp>
        </mc:Choice>
      </mc:AlternateContent>
    </p:spTree>
  </p:cSl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NO!</a:t>
            </a:r>
            <a:r>
              <a:rPr/>
              <a:t> </a:t>
            </a:r>
            <a:r>
              <a:rPr/>
              <a:t>The</a:t>
            </a:r>
            <a:r>
              <a:rPr/>
              <a:t> </a:t>
            </a:r>
            <a:r>
              <a:rPr/>
              <a:t>Compounding</a:t>
            </a:r>
            <a:r>
              <a:rPr/>
              <a:t> </a:t>
            </a:r>
            <a:r>
              <a:rPr/>
              <a:t>Formula</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buNone/>
                </a:pPr>
                <a:r>
                  <a:rPr/>
                  <a:t>The Compounding Formula:</a:t>
                </a:r>
              </a:p>
              <a:p>
                <a:pPr lvl="0" marL="0" indent="0">
                  <a:buNone/>
                </a:pPr>
                <a14:m>
                  <m:oMathPara xmlns:m="http://schemas.openxmlformats.org/officeDocument/2006/math">
                    <m:oMathParaPr>
                      <m:jc m:val="center"/>
                    </m:oMathParaPr>
                    <m:oMath>
                      <m:r>
                        <m:t>1</m:t>
                      </m:r>
                      <m:r>
                        <m:t>+</m:t>
                      </m:r>
                      <m:sSub>
                        <m:e>
                          <m:r>
                            <m:t>r</m:t>
                          </m:r>
                        </m:e>
                        <m:sub>
                          <m:r>
                            <m:t>0</m:t>
                          </m:r>
                          <m:r>
                            <m:t>,</m:t>
                          </m:r>
                          <m:r>
                            <m:t>x</m:t>
                          </m:r>
                        </m:sub>
                      </m:sSub>
                      <m:r>
                        <m:t>=</m:t>
                      </m:r>
                      <m:r>
                        <m:t>(</m:t>
                      </m:r>
                      <m:r>
                        <m:t>1</m:t>
                      </m:r>
                      <m:r>
                        <m:t>+</m:t>
                      </m:r>
                      <m:sSub>
                        <m:e>
                          <m:r>
                            <m:t>r</m:t>
                          </m:r>
                        </m:e>
                        <m:sub>
                          <m:r>
                            <m:t>0</m:t>
                          </m:r>
                          <m:r>
                            <m:t>,</m:t>
                          </m:r>
                          <m:r>
                            <m:t>1</m:t>
                          </m:r>
                        </m:sub>
                      </m:sSub>
                      <m:r>
                        <m:t>)</m:t>
                      </m:r>
                      <m:r>
                        <m:t>⋅</m:t>
                      </m:r>
                      <m:r>
                        <m:t>(</m:t>
                      </m:r>
                      <m:r>
                        <m:t>1</m:t>
                      </m:r>
                      <m:r>
                        <m:t>+</m:t>
                      </m:r>
                      <m:sSub>
                        <m:e>
                          <m:r>
                            <m:t>r</m:t>
                          </m:r>
                        </m:e>
                        <m:sub>
                          <m:r>
                            <m:t>1</m:t>
                          </m:r>
                          <m:r>
                            <m:t>,</m:t>
                          </m:r>
                          <m:r>
                            <m:t>2</m:t>
                          </m:r>
                        </m:sub>
                      </m:sSub>
                      <m:r>
                        <m:t>)</m:t>
                      </m:r>
                      <m:r>
                        <m:t>.</m:t>
                      </m:r>
                      <m:r>
                        <m:t>.</m:t>
                      </m:r>
                      <m:r>
                        <m:t>.</m:t>
                      </m:r>
                      <m:r>
                        <m:t>⋅</m:t>
                      </m:r>
                      <m:r>
                        <m:t>(</m:t>
                      </m:r>
                      <m:r>
                        <m:t>1</m:t>
                      </m:r>
                      <m:r>
                        <m:t>+</m:t>
                      </m:r>
                      <m:sSub>
                        <m:e>
                          <m:r>
                            <m:t>r</m:t>
                          </m:r>
                        </m:e>
                        <m:sub>
                          <m:r>
                            <m:t>x</m:t>
                          </m:r>
                          <m:r>
                            <m:t>−</m:t>
                          </m:r>
                          <m:r>
                            <m:t>1</m:t>
                          </m:r>
                          <m:r>
                            <m:t>,</m:t>
                          </m:r>
                          <m:r>
                            <m:t>x</m:t>
                          </m:r>
                        </m:sub>
                      </m:sSub>
                      <m:r>
                        <m:t>)</m:t>
                      </m:r>
                    </m:oMath>
                  </m:oMathPara>
                </a14:m>
              </a:p>
              <a:p>
                <a:pPr lvl="0" marL="0" indent="0">
                  <a:buNone/>
                </a:pPr>
                <a:r>
                  <a:rPr i="1"/>
                  <a:t>If</a:t>
                </a:r>
                <a:r>
                  <a:rPr/>
                  <a:t> the interest rate remains constant, r</a:t>
                </a:r>
                <a:r>
                  <a:rPr baseline="-25000"/>
                  <a:t>t,t+1</a:t>
                </a:r>
                <a:r>
                  <a:rPr/>
                  <a:t> = r for all T, then</a:t>
                </a:r>
              </a:p>
              <a:p>
                <a:pPr lvl="0" marL="0" indent="0">
                  <a:buNone/>
                </a:pPr>
                <a14:m>
                  <m:oMathPara xmlns:m="http://schemas.openxmlformats.org/officeDocument/2006/math">
                    <m:oMathParaPr>
                      <m:jc m:val="center"/>
                    </m:oMathParaPr>
                    <m:oMath>
                      <m:r>
                        <m:t>1</m:t>
                      </m:r>
                      <m:r>
                        <m:t>+</m:t>
                      </m:r>
                      <m:sSub>
                        <m:e>
                          <m:r>
                            <m:t>r</m:t>
                          </m:r>
                        </m:e>
                        <m:sub>
                          <m:r>
                            <m:t>0</m:t>
                          </m:r>
                          <m:r>
                            <m:t>,</m:t>
                          </m:r>
                          <m:r>
                            <m:t>T</m:t>
                          </m:r>
                        </m:sub>
                      </m:sSub>
                      <m:r>
                        <m:t>=</m:t>
                      </m:r>
                      <m:r>
                        <m:t>(</m:t>
                      </m:r>
                      <m:r>
                        <m:t>1</m:t>
                      </m:r>
                      <m:r>
                        <m:t>+</m:t>
                      </m:r>
                      <m:sSub>
                        <m:e>
                          <m:r>
                            <m:t>r</m:t>
                          </m:r>
                        </m:e>
                        <m:sub>
                          <m:r>
                            <m:t>0</m:t>
                          </m:r>
                          <m:r>
                            <m:t>,</m:t>
                          </m:r>
                          <m:r>
                            <m:t>1</m:t>
                          </m:r>
                        </m:sub>
                      </m:sSub>
                      <m:sSup>
                        <m:e>
                          <m:r>
                            <m:t>)</m:t>
                          </m:r>
                        </m:e>
                        <m:sup>
                          <m:r>
                            <m:t>T</m:t>
                          </m:r>
                        </m:sup>
                      </m:sSup>
                    </m:oMath>
                  </m:oMathPara>
                </a14:m>
              </a:p>
              <a:p>
                <a:pPr lvl="0" marL="0" indent="0">
                  <a:spcBef>
                    <a:spcPts val="3000"/>
                  </a:spcBef>
                  <a:buNone/>
                </a:pPr>
                <a:r>
                  <a:rPr b="1"/>
                  <a:t>I introduce errors. You must catch them!</a:t>
                </a:r>
              </a:p>
            </p:txBody>
          </p:sp>
        </mc:Choice>
      </mc:AlternateContent>
    </p:spTree>
  </p:cSl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Rate</a:t>
            </a:r>
            <a:r>
              <a:rPr/>
              <a:t> </a:t>
            </a:r>
            <a:r>
              <a:rPr/>
              <a:t>of</a:t>
            </a:r>
            <a:r>
              <a:rPr/>
              <a:t> </a:t>
            </a:r>
            <a:r>
              <a:rPr/>
              <a:t>return</a:t>
            </a:r>
          </a:p>
        </p:txBody>
      </p:sp>
      <p:sp>
        <p:nvSpPr>
          <p:cNvPr id="3" name="Content Placeholder 2"/>
          <p:cNvSpPr>
            <a:spLocks noGrp="1"/>
          </p:cNvSpPr>
          <p:nvPr>
            <p:ph idx="1"/>
          </p:nvPr>
        </p:nvSpPr>
        <p:spPr/>
        <p:txBody>
          <a:bodyPr/>
          <a:lstStyle/>
          <a:p>
            <a:pPr lvl="0" marL="0" indent="0">
              <a:spcBef>
                <a:spcPts val="3000"/>
              </a:spcBef>
              <a:buNone/>
            </a:pPr>
            <a:r>
              <a:rPr b="1"/>
              <a:t>If your bank pays you 50% per year, what is your rate of return after 2 years?</a:t>
            </a:r>
          </a:p>
        </p:txBody>
      </p:sp>
    </p:spTree>
  </p:cSl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Earnings</a:t>
            </a:r>
            <a:r>
              <a:rPr/>
              <a:t> </a:t>
            </a:r>
            <a:r>
              <a:rPr/>
              <a:t>rate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spcBef>
                    <a:spcPts val="3000"/>
                  </a:spcBef>
                  <a:buNone/>
                </a:pPr>
                <a:r>
                  <a:rPr b="1"/>
                  <a:t>You have $100. You invest half each in two firms. Firm 1 makes 10% this month. Firm 2 makes 20% this month. How much did your portfolio make in total?</a:t>
                </a:r>
              </a:p>
              <a:p>
                <a:pPr lvl="0" marL="0" indent="0">
                  <a:buNone/>
                </a:pPr>
                <a:r>
                  <a:rPr/>
                  <a:t>Hint: </a:t>
                </a:r>
                <a14:m>
                  <m:oMath xmlns:m="http://schemas.openxmlformats.org/officeDocument/2006/math">
                    <m:r>
                      <m:t>1.2</m:t>
                    </m:r>
                    <m:r>
                      <m:t>⋅</m:t>
                    </m:r>
                    <m:r>
                      <m:t>1.1</m:t>
                    </m:r>
                    <m:r>
                      <m:t>=</m:t>
                    </m:r>
                    <m:r>
                      <m:t>1.31</m:t>
                    </m:r>
                  </m:oMath>
                </a14:m>
                <a:r>
                  <a:rPr/>
                  <a:t>.</a:t>
                </a:r>
              </a:p>
            </p:txBody>
          </p:sp>
        </mc:Choice>
      </mc:AlternateContent>
    </p:spTree>
  </p:cSl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The</a:t>
            </a:r>
            <a:r>
              <a:rPr/>
              <a:t> </a:t>
            </a:r>
            <a:r>
              <a:rPr/>
              <a:t>Cross-Term</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spcBef>
                    <a:spcPts val="3000"/>
                  </a:spcBef>
                  <a:buNone/>
                </a:pPr>
                <a:r>
                  <a:rPr b="1"/>
                  <a:t>Can you guess what people mean by the “cross-term” in the compounding formula?</a:t>
                </a:r>
              </a:p>
              <a:p>
                <a:pPr lvl="1"/>
                <a:r>
                  <a:rPr/>
                  <a:t>The difference between adding rates </a:t>
                </a:r>
                <a14:m>
                  <m:oMath xmlns:m="http://schemas.openxmlformats.org/officeDocument/2006/math">
                    <m:r>
                      <m:t>(</m:t>
                    </m:r>
                    <m:sSub>
                      <m:e>
                        <m:r>
                          <m:t>r</m:t>
                        </m:r>
                      </m:e>
                      <m:sub>
                        <m:r>
                          <m:t>0</m:t>
                        </m:r>
                        <m:r>
                          <m:t>,</m:t>
                        </m:r>
                        <m:r>
                          <m:t>1</m:t>
                        </m:r>
                      </m:sub>
                    </m:sSub>
                    <m:r>
                      <m:t>+</m:t>
                    </m:r>
                    <m:sSub>
                      <m:e>
                        <m:r>
                          <m:t>r</m:t>
                        </m:r>
                      </m:e>
                      <m:sub>
                        <m:r>
                          <m:t>1</m:t>
                        </m:r>
                        <m:r>
                          <m:t>,</m:t>
                        </m:r>
                        <m:r>
                          <m:t>2</m:t>
                        </m:r>
                      </m:sub>
                    </m:sSub>
                    <m:r>
                      <m:t>)</m:t>
                    </m:r>
                  </m:oMath>
                </a14:m>
                <a:r>
                  <a:rPr/>
                  <a:t> and compounding returns </a:t>
                </a:r>
                <a14:m>
                  <m:oMath xmlns:m="http://schemas.openxmlformats.org/officeDocument/2006/math">
                    <m:r>
                      <m:t>[</m:t>
                    </m:r>
                    <m:r>
                      <m:t>(</m:t>
                    </m:r>
                    <m:r>
                      <m:t>1</m:t>
                    </m:r>
                    <m:r>
                      <m:t>+</m:t>
                    </m:r>
                    <m:sSub>
                      <m:e>
                        <m:r>
                          <m:t>r</m:t>
                        </m:r>
                      </m:e>
                      <m:sub>
                        <m:r>
                          <m:t>0</m:t>
                        </m:r>
                        <m:r>
                          <m:t>,</m:t>
                        </m:r>
                        <m:r>
                          <m:t>1</m:t>
                        </m:r>
                      </m:sub>
                    </m:sSub>
                    <m:r>
                      <m:t>)</m:t>
                    </m:r>
                    <m:r>
                      <m:t>×</m:t>
                    </m:r>
                    <m:r>
                      <m:t>(</m:t>
                    </m:r>
                    <m:r>
                      <m:t>1</m:t>
                    </m:r>
                    <m:r>
                      <m:t>+</m:t>
                    </m:r>
                    <m:sSub>
                      <m:e>
                        <m:r>
                          <m:t>r</m:t>
                        </m:r>
                      </m:e>
                      <m:sub>
                        <m:r>
                          <m:t>1</m:t>
                        </m:r>
                        <m:r>
                          <m:t>,</m:t>
                        </m:r>
                        <m:r>
                          <m:t>2</m:t>
                        </m:r>
                      </m:sub>
                    </m:sSub>
                    <m:r>
                      <m:t>)</m:t>
                    </m:r>
                    <m:r>
                      <m:t>−</m:t>
                    </m:r>
                    <m:r>
                      <m:t>1</m:t>
                    </m:r>
                    <m:r>
                      <m:t>]</m:t>
                    </m:r>
                  </m:oMath>
                </a14:m>
                <a:r>
                  <a:rPr/>
                  <a:t> is the term </a:t>
                </a:r>
                <a14:m>
                  <m:oMath xmlns:m="http://schemas.openxmlformats.org/officeDocument/2006/math">
                    <m:sSub>
                      <m:e>
                        <m:r>
                          <m:t>r</m:t>
                        </m:r>
                      </m:e>
                      <m:sub>
                        <m:r>
                          <m:t>0</m:t>
                        </m:r>
                        <m:r>
                          <m:t>,</m:t>
                        </m:r>
                        <m:r>
                          <m:t>1</m:t>
                        </m:r>
                      </m:sub>
                    </m:sSub>
                    <m:r>
                      <m:t>×</m:t>
                    </m:r>
                    <m:sSub>
                      <m:e>
                        <m:r>
                          <m:t>r</m:t>
                        </m:r>
                      </m:e>
                      <m:sub>
                        <m:r>
                          <m:t>1</m:t>
                        </m:r>
                        <m:r>
                          <m:t>,</m:t>
                        </m:r>
                        <m:r>
                          <m:t>2</m:t>
                        </m:r>
                      </m:sub>
                    </m:sSub>
                  </m:oMath>
                </a14:m>
                <a:r>
                  <a:rPr/>
                  <a:t>, which is the interest on the interest.</a:t>
                </a:r>
              </a:p>
              <a:p>
                <a:pPr lvl="1"/>
                <a:r>
                  <a:rPr/>
                  <a:t>This is also called the </a:t>
                </a:r>
                <a:r>
                  <a:rPr b="1"/>
                  <a:t>cross-term</a:t>
                </a:r>
                <a:r>
                  <a:rPr/>
                  <a:t>.</a:t>
                </a:r>
              </a:p>
              <a:p>
                <a:pPr lvl="1"/>
                <a:r>
                  <a:rPr/>
                  <a:t>It is often small </a:t>
                </a:r>
                <a:r>
                  <a:rPr i="1"/>
                  <a:t>in the short run</a:t>
                </a:r>
                <a:r>
                  <a:rPr/>
                  <a:t>.</a:t>
                </a:r>
              </a:p>
            </p:txBody>
          </p:sp>
        </mc:Choice>
      </mc:AlternateContent>
    </p:spTree>
  </p:cSl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Interest</a:t>
            </a:r>
            <a:r>
              <a:rPr/>
              <a:t> </a:t>
            </a:r>
            <a:r>
              <a:rPr/>
              <a:t>rate</a:t>
            </a:r>
          </a:p>
        </p:txBody>
      </p:sp>
      <p:sp>
        <p:nvSpPr>
          <p:cNvPr id="3" name="Content Placeholder 2"/>
          <p:cNvSpPr>
            <a:spLocks noGrp="1"/>
          </p:cNvSpPr>
          <p:nvPr>
            <p:ph idx="1"/>
          </p:nvPr>
        </p:nvSpPr>
        <p:spPr/>
        <p:txBody>
          <a:bodyPr/>
          <a:lstStyle/>
          <a:p>
            <a:pPr lvl="0" marL="0" indent="0">
              <a:spcBef>
                <a:spcPts val="3000"/>
              </a:spcBef>
              <a:buNone/>
            </a:pPr>
            <a:r>
              <a:rPr b="1"/>
              <a:t>If the 1-month interest rate is 1%, what is the 1-year rate?</a:t>
            </a:r>
          </a:p>
        </p:txBody>
      </p:sp>
    </p:spTree>
  </p:cSl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Interest</a:t>
            </a:r>
            <a:r>
              <a:rPr/>
              <a:t> </a:t>
            </a:r>
            <a:r>
              <a:rPr/>
              <a:t>rate</a:t>
            </a:r>
          </a:p>
        </p:txBody>
      </p:sp>
      <p:sp>
        <p:nvSpPr>
          <p:cNvPr id="3" name="Content Placeholder 2"/>
          <p:cNvSpPr>
            <a:spLocks noGrp="1"/>
          </p:cNvSpPr>
          <p:nvPr>
            <p:ph idx="1"/>
          </p:nvPr>
        </p:nvSpPr>
        <p:spPr/>
        <p:txBody>
          <a:bodyPr/>
          <a:lstStyle/>
          <a:p>
            <a:pPr lvl="0" marL="0" indent="0">
              <a:spcBef>
                <a:spcPts val="3000"/>
              </a:spcBef>
              <a:buNone/>
            </a:pPr>
            <a:r>
              <a:rPr b="1"/>
              <a:t>If the 1-day rate is 0.02%, what is the 7-day (weekly) rate?</a:t>
            </a:r>
          </a:p>
        </p:txBody>
      </p:sp>
    </p:spTree>
  </p:cSl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Approximation</a:t>
            </a:r>
          </a:p>
        </p:txBody>
      </p:sp>
      <p:sp>
        <p:nvSpPr>
          <p:cNvPr id="3" name="Content Placeholder 2"/>
          <p:cNvSpPr>
            <a:spLocks noGrp="1"/>
          </p:cNvSpPr>
          <p:nvPr>
            <p:ph idx="1"/>
          </p:nvPr>
        </p:nvSpPr>
        <p:spPr/>
        <p:txBody>
          <a:bodyPr/>
          <a:lstStyle/>
          <a:p>
            <a:pPr lvl="0" marL="0" indent="0">
              <a:spcBef>
                <a:spcPts val="3000"/>
              </a:spcBef>
              <a:buNone/>
            </a:pPr>
            <a:r>
              <a:rPr b="1"/>
              <a:t>How good an approximation is simply adding interest?</a:t>
            </a:r>
          </a:p>
          <a:p>
            <a:pPr lvl="1"/>
            <a:r>
              <a:rPr/>
              <a:t>This depends on the crossproduct. It may or may not be worth worrying about.</a:t>
            </a:r>
          </a:p>
          <a:p>
            <a:pPr lvl="1"/>
            <a:r>
              <a:rPr/>
              <a:t>This will be covered again below.</a:t>
            </a:r>
          </a:p>
        </p:txBody>
      </p:sp>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Plan</a:t>
            </a:r>
          </a:p>
        </p:txBody>
      </p:sp>
      <p:sp>
        <p:nvSpPr>
          <p:cNvPr id="3" name="Content Placeholder 2"/>
          <p:cNvSpPr>
            <a:spLocks noGrp="1"/>
          </p:cNvSpPr>
          <p:nvPr>
            <p:ph idx="1"/>
          </p:nvPr>
        </p:nvSpPr>
        <p:spPr/>
        <p:txBody>
          <a:bodyPr/>
          <a:lstStyle/>
          <a:p>
            <a:pPr lvl="1">
              <a:buAutoNum type="arabicPeriod"/>
            </a:pPr>
            <a:r>
              <a:rPr/>
              <a:t>Teach my First Class in Corporate Finance</a:t>
            </a:r>
          </a:p>
          <a:p>
            <a:pPr lvl="1">
              <a:buAutoNum type="arabicPeriod"/>
            </a:pPr>
            <a:r>
              <a:rPr/>
              <a:t>Maybe Mention 2nd Big Idea: Diversification</a:t>
            </a:r>
          </a:p>
        </p:txBody>
      </p:sp>
    </p:spTree>
  </p:cSl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Algebra</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buNone/>
                </a:pPr>
                <a14:m>
                  <m:oMathPara xmlns:m="http://schemas.openxmlformats.org/officeDocument/2006/math">
                    <m:oMathParaPr>
                      <m:jc m:val="center"/>
                    </m:oMathParaPr>
                    <m:oMath>
                      <m:sSup>
                        <m:e>
                          <m:r>
                            <m:t>x</m:t>
                          </m:r>
                        </m:e>
                        <m:sup>
                          <m:r>
                            <m:t>a</m:t>
                          </m:r>
                        </m:sup>
                      </m:sSup>
                      <m:r>
                        <m:t>=</m:t>
                      </m:r>
                      <m:r>
                        <m:t>b</m:t>
                      </m:r>
                      <m:r>
                        <m:t>⇔</m:t>
                      </m:r>
                      <m:r>
                        <m:t>x</m:t>
                      </m:r>
                      <m:r>
                        <m:t>=</m:t>
                      </m:r>
                      <m:sSup>
                        <m:e>
                          <m:r>
                            <m:t>b</m:t>
                          </m:r>
                        </m:e>
                        <m:sup>
                          <m:r>
                            <m:t>1</m:t>
                          </m:r>
                          <m:r>
                            <m:t>/</m:t>
                          </m:r>
                          <m:r>
                            <m:t>a</m:t>
                          </m:r>
                        </m:sup>
                      </m:sSup>
                    </m:oMath>
                  </m:oMathPara>
                </a14:m>
              </a:p>
              <a:p>
                <a:pPr lvl="0" marL="0" indent="0">
                  <a:buNone/>
                </a:pPr>
                <a14:m>
                  <m:oMathPara xmlns:m="http://schemas.openxmlformats.org/officeDocument/2006/math">
                    <m:oMathParaPr>
                      <m:jc m:val="center"/>
                    </m:oMathParaPr>
                    <m:oMath>
                      <m:sSup>
                        <m:e>
                          <m:r>
                            <m:t>a</m:t>
                          </m:r>
                        </m:e>
                        <m:sup>
                          <m:r>
                            <m:t>x</m:t>
                          </m:r>
                        </m:sup>
                      </m:sSup>
                      <m:r>
                        <m:t>=</m:t>
                      </m:r>
                      <m:r>
                        <m:t>b</m:t>
                      </m:r>
                      <m:r>
                        <m:t>⇔</m:t>
                      </m:r>
                      <m:r>
                        <m:t>x</m:t>
                      </m:r>
                      <m:r>
                        <m:t>=</m:t>
                      </m:r>
                      <m:f>
                        <m:fPr>
                          <m:type m:val="bar"/>
                        </m:fPr>
                        <m:num>
                          <m:r>
                            <m:rPr>
                              <m:nor/>
                              <m:sty m:val="p"/>
                            </m:rPr>
                            <m:t>log</m:t>
                          </m:r>
                          <m:r>
                            <m:t>(</m:t>
                          </m:r>
                          <m:r>
                            <m:t>b</m:t>
                          </m:r>
                          <m:r>
                            <m:t>)</m:t>
                          </m:r>
                        </m:num>
                        <m:den>
                          <m:r>
                            <m:rPr>
                              <m:nor/>
                              <m:sty m:val="p"/>
                            </m:rPr>
                            <m:t>log</m:t>
                          </m:r>
                          <m:r>
                            <m:t>(</m:t>
                          </m:r>
                          <m:r>
                            <m:t>a</m:t>
                          </m:r>
                          <m:r>
                            <m:t>)</m:t>
                          </m:r>
                        </m:den>
                      </m:f>
                    </m:oMath>
                  </m:oMathPara>
                </a14:m>
              </a:p>
            </p:txBody>
          </p:sp>
        </mc:Choice>
      </mc:AlternateContent>
    </p:spTree>
  </p:cSl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Interest</a:t>
            </a:r>
            <a:r>
              <a:rPr/>
              <a:t> </a:t>
            </a:r>
            <a:r>
              <a:rPr/>
              <a:t>rate</a:t>
            </a:r>
          </a:p>
        </p:txBody>
      </p:sp>
      <p:sp>
        <p:nvSpPr>
          <p:cNvPr id="3" name="Content Placeholder 2"/>
          <p:cNvSpPr>
            <a:spLocks noGrp="1"/>
          </p:cNvSpPr>
          <p:nvPr>
            <p:ph idx="1"/>
          </p:nvPr>
        </p:nvSpPr>
        <p:spPr/>
        <p:txBody>
          <a:bodyPr/>
          <a:lstStyle/>
          <a:p>
            <a:pPr lvl="0" marL="0" indent="0">
              <a:spcBef>
                <a:spcPts val="3000"/>
              </a:spcBef>
              <a:buNone/>
            </a:pPr>
            <a:r>
              <a:rPr b="1"/>
              <a:t>A project for $200 promises to return 8% per year. How much will you have after one month?</a:t>
            </a:r>
          </a:p>
        </p:txBody>
      </p:sp>
    </p:spTree>
  </p:cSl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Annual</a:t>
            </a:r>
            <a:r>
              <a:rPr/>
              <a:t> </a:t>
            </a:r>
            <a:r>
              <a:rPr/>
              <a:t>interest</a:t>
            </a:r>
            <a:r>
              <a:rPr/>
              <a:t> </a:t>
            </a:r>
            <a:r>
              <a:rPr/>
              <a:t>rate</a:t>
            </a:r>
          </a:p>
        </p:txBody>
      </p:sp>
      <p:sp>
        <p:nvSpPr>
          <p:cNvPr id="3" name="Content Placeholder 2"/>
          <p:cNvSpPr>
            <a:spLocks noGrp="1"/>
          </p:cNvSpPr>
          <p:nvPr>
            <p:ph idx="1"/>
          </p:nvPr>
        </p:nvSpPr>
        <p:spPr/>
        <p:txBody>
          <a:bodyPr/>
          <a:lstStyle/>
          <a:p>
            <a:pPr lvl="0" marL="0" indent="0">
              <a:spcBef>
                <a:spcPts val="3000"/>
              </a:spcBef>
              <a:buNone/>
            </a:pPr>
            <a:r>
              <a:rPr b="1"/>
              <a:t>If the annual interest rate is 14%, once compounded, what is the daily rate?</a:t>
            </a:r>
          </a:p>
        </p:txBody>
      </p:sp>
    </p:spTree>
  </p:cSl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Interest</a:t>
            </a:r>
            <a:r>
              <a:rPr/>
              <a:t> </a:t>
            </a:r>
            <a:r>
              <a:rPr/>
              <a:t>rate</a:t>
            </a:r>
          </a:p>
        </p:txBody>
      </p:sp>
      <p:sp>
        <p:nvSpPr>
          <p:cNvPr id="3" name="Content Placeholder 2"/>
          <p:cNvSpPr>
            <a:spLocks noGrp="1"/>
          </p:cNvSpPr>
          <p:nvPr>
            <p:ph idx="1"/>
          </p:nvPr>
        </p:nvSpPr>
        <p:spPr/>
        <p:txBody>
          <a:bodyPr/>
          <a:lstStyle/>
          <a:p>
            <a:pPr lvl="0" marL="0" indent="0">
              <a:spcBef>
                <a:spcPts val="3000"/>
              </a:spcBef>
              <a:buNone/>
            </a:pPr>
            <a:r>
              <a:rPr b="1"/>
              <a:t>The monthly interest rate is 1.5%. There are 30.4 days in the average month. What is the weekly rate? Are there different ways to calculate it?</a:t>
            </a:r>
          </a:p>
        </p:txBody>
      </p:sp>
    </p:spTree>
  </p:cSl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Rate</a:t>
            </a:r>
            <a:r>
              <a:rPr/>
              <a:t> </a:t>
            </a:r>
            <a:r>
              <a:rPr/>
              <a:t>of</a:t>
            </a:r>
            <a:r>
              <a:rPr/>
              <a:t> </a:t>
            </a:r>
            <a:r>
              <a:rPr/>
              <a:t>return</a:t>
            </a:r>
          </a:p>
        </p:txBody>
      </p:sp>
      <p:sp>
        <p:nvSpPr>
          <p:cNvPr id="3" name="Content Placeholder 2"/>
          <p:cNvSpPr>
            <a:spLocks noGrp="1"/>
          </p:cNvSpPr>
          <p:nvPr>
            <p:ph idx="1"/>
          </p:nvPr>
        </p:nvSpPr>
        <p:spPr/>
        <p:txBody>
          <a:bodyPr/>
          <a:lstStyle/>
          <a:p>
            <a:pPr lvl="0" marL="0" indent="0">
              <a:spcBef>
                <a:spcPts val="3000"/>
              </a:spcBef>
              <a:buNone/>
            </a:pPr>
            <a:r>
              <a:rPr b="1"/>
              <a:t>If you are doubling your money every 12 years, what is your rate of return per year?</a:t>
            </a:r>
          </a:p>
        </p:txBody>
      </p:sp>
    </p:spTree>
  </p:cSl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Rate</a:t>
            </a:r>
            <a:r>
              <a:rPr/>
              <a:t> </a:t>
            </a:r>
            <a:r>
              <a:rPr/>
              <a:t>of</a:t>
            </a:r>
            <a:r>
              <a:rPr/>
              <a:t> </a:t>
            </a:r>
            <a:r>
              <a:rPr/>
              <a:t>return</a:t>
            </a:r>
          </a:p>
        </p:txBody>
      </p:sp>
      <p:sp>
        <p:nvSpPr>
          <p:cNvPr id="3" name="Content Placeholder 2"/>
          <p:cNvSpPr>
            <a:spLocks noGrp="1"/>
          </p:cNvSpPr>
          <p:nvPr>
            <p:ph idx="1"/>
          </p:nvPr>
        </p:nvSpPr>
        <p:spPr/>
        <p:txBody>
          <a:bodyPr/>
          <a:lstStyle/>
          <a:p>
            <a:pPr lvl="0" marL="0" indent="0">
              <a:spcBef>
                <a:spcPts val="3000"/>
              </a:spcBef>
              <a:buNone/>
            </a:pPr>
            <a:r>
              <a:rPr b="1"/>
              <a:t>If a project promises to return 8% per year, how long will it take for you to double your money?</a:t>
            </a:r>
          </a:p>
        </p:txBody>
      </p:sp>
    </p:spTree>
  </p:cSl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Compounding</a:t>
            </a:r>
          </a:p>
        </p:txBody>
      </p:sp>
      <p:sp>
        <p:nvSpPr>
          <p:cNvPr id="3" name="Content Placeholder 2"/>
          <p:cNvSpPr>
            <a:spLocks noGrp="1"/>
          </p:cNvSpPr>
          <p:nvPr>
            <p:ph idx="1"/>
          </p:nvPr>
        </p:nvSpPr>
        <p:spPr/>
        <p:txBody>
          <a:bodyPr/>
          <a:lstStyle/>
          <a:p>
            <a:pPr lvl="0" marL="0" indent="0">
              <a:spcBef>
                <a:spcPts val="3000"/>
              </a:spcBef>
              <a:buNone/>
            </a:pPr>
            <a:r>
              <a:rPr b="1"/>
              <a:t>Is compounding more like “adding” rates or “averaging” rates?</a:t>
            </a:r>
          </a:p>
        </p:txBody>
      </p:sp>
    </p:spTree>
  </p:cSl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Rule</a:t>
            </a:r>
            <a:r>
              <a:rPr/>
              <a:t> </a:t>
            </a:r>
            <a:r>
              <a:rPr/>
              <a:t>of</a:t>
            </a:r>
            <a:r>
              <a:rPr/>
              <a:t> </a:t>
            </a:r>
            <a:r>
              <a:rPr/>
              <a:t>Thumb</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1"/>
                <a:r>
                  <a:rPr/>
                  <a:t>If both the interest rate and the number of time periods is small,</a:t>
                </a:r>
              </a:p>
              <a:p>
                <a:pPr lvl="1"/>
                <a14:m>
                  <m:oMathPara xmlns:m="http://schemas.openxmlformats.org/officeDocument/2006/math">
                    <m:oMathParaPr>
                      <m:jc m:val="center"/>
                    </m:oMathParaPr>
                    <m:oMath>
                      <m:r>
                        <m:t>(</m:t>
                      </m:r>
                      <m:r>
                        <m:t>1</m:t>
                      </m:r>
                      <m:r>
                        <m:t>+</m:t>
                      </m:r>
                      <m:sSub>
                        <m:e>
                          <m:r>
                            <m:t>r</m:t>
                          </m:r>
                        </m:e>
                        <m:sub>
                          <m:r>
                            <m:t>n</m:t>
                          </m:r>
                        </m:sub>
                      </m:sSub>
                      <m:sSup>
                        <m:e>
                          <m:r>
                            <m:t>)</m:t>
                          </m:r>
                        </m:e>
                        <m:sup>
                          <m:r>
                            <m:t>t</m:t>
                          </m:r>
                        </m:sup>
                      </m:sSup>
                      <m:r>
                        <m:t>≈</m:t>
                      </m:r>
                      <m:r>
                        <m:t>1</m:t>
                      </m:r>
                      <m:r>
                        <m:t>+</m:t>
                      </m:r>
                      <m:r>
                        <m:t>t</m:t>
                      </m:r>
                      <m:r>
                        <m:t>⋅</m:t>
                      </m:r>
                      <m:sSub>
                        <m:e>
                          <m:r>
                            <m:t>r</m:t>
                          </m:r>
                        </m:e>
                        <m:sub>
                          <m:r>
                            <m:t>n</m:t>
                          </m:r>
                        </m:sub>
                      </m:sSub>
                    </m:oMath>
                  </m:oMathPara>
                </a14:m>
              </a:p>
              <a:p>
                <a:pPr lvl="1"/>
                <a:r>
                  <a:rPr/>
                  <a:t>Adding up instead of compounding gets to be a worse approximation if time increases and if the interest rate increases. (It also matters how much money is at stake.)</a:t>
                </a:r>
              </a:p>
            </p:txBody>
          </p:sp>
        </mc:Choice>
      </mc:AlternateContent>
    </p:spTree>
  </p:cSl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Warning:</a:t>
            </a:r>
            <a:r>
              <a:rPr/>
              <a:t> </a:t>
            </a:r>
            <a:r>
              <a:rPr/>
              <a:t>Conventions</a:t>
            </a:r>
            <a:r>
              <a:rPr/>
              <a:t> </a:t>
            </a:r>
            <a:r>
              <a:rPr/>
              <a:t>and</a:t>
            </a:r>
            <a:r>
              <a:rPr/>
              <a:t> </a:t>
            </a:r>
            <a:r>
              <a:rPr/>
              <a:t>Jargon</a:t>
            </a:r>
          </a:p>
        </p:txBody>
      </p:sp>
      <p:sp>
        <p:nvSpPr>
          <p:cNvPr id="3" name="Content Placeholder 2"/>
          <p:cNvSpPr>
            <a:spLocks noGrp="1"/>
          </p:cNvSpPr>
          <p:nvPr>
            <p:ph idx="1"/>
          </p:nvPr>
        </p:nvSpPr>
        <p:spPr/>
        <p:txBody>
          <a:bodyPr/>
          <a:lstStyle/>
          <a:p>
            <a:pPr lvl="1"/>
            <a:r>
              <a:rPr/>
              <a:t>Interest rates (and quotes) are tedious and often confusing because everyone computes and quotes them slightly differently</a:t>
            </a:r>
          </a:p>
          <a:p>
            <a:pPr lvl="1"/>
            <a:r>
              <a:rPr/>
              <a:t>Sometimes, interest rates are intentionally obscure in order to deceive you</a:t>
            </a:r>
          </a:p>
          <a:p>
            <a:pPr lvl="1"/>
            <a:r>
              <a:rPr/>
              <a:t>Always know what you are talking about and ask if you are unclear</a:t>
            </a:r>
          </a:p>
        </p:txBody>
      </p:sp>
    </p:spTree>
  </p:cSl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Interest</a:t>
            </a:r>
            <a:r>
              <a:rPr/>
              <a:t> </a:t>
            </a:r>
            <a:r>
              <a:rPr i="1"/>
              <a:t>Quote</a:t>
            </a:r>
          </a:p>
        </p:txBody>
      </p:sp>
      <p:sp>
        <p:nvSpPr>
          <p:cNvPr id="3" name="Content Placeholder 2"/>
          <p:cNvSpPr>
            <a:spLocks noGrp="1"/>
          </p:cNvSpPr>
          <p:nvPr>
            <p:ph idx="1"/>
          </p:nvPr>
        </p:nvSpPr>
        <p:spPr/>
        <p:txBody>
          <a:bodyPr/>
          <a:lstStyle/>
          <a:p>
            <a:pPr lvl="0" marL="0" indent="0">
              <a:spcBef>
                <a:spcPts val="3000"/>
              </a:spcBef>
              <a:buNone/>
            </a:pPr>
            <a:r>
              <a:rPr b="1"/>
              <a:t>A bank quotes you 8% interest per year. If you invest $1 million in the bank, what will you end up with?</a:t>
            </a:r>
          </a:p>
        </p:txBody>
      </p:sp>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Motivating</a:t>
            </a:r>
            <a:r>
              <a:rPr/>
              <a:t> </a:t>
            </a:r>
            <a:r>
              <a:rPr/>
              <a:t>Questions</a:t>
            </a:r>
          </a:p>
        </p:txBody>
      </p:sp>
      <p:sp>
        <p:nvSpPr>
          <p:cNvPr id="3" name="Content Placeholder 2"/>
          <p:cNvSpPr>
            <a:spLocks noGrp="1"/>
          </p:cNvSpPr>
          <p:nvPr>
            <p:ph idx="1"/>
          </p:nvPr>
        </p:nvSpPr>
        <p:spPr/>
        <p:txBody>
          <a:bodyPr/>
          <a:lstStyle/>
          <a:p>
            <a:pPr lvl="0" marL="0" indent="0">
              <a:spcBef>
                <a:spcPts val="3000"/>
              </a:spcBef>
              <a:buNone/>
            </a:pPr>
            <a:r>
              <a:rPr b="1"/>
              <a:t>Can you add rates of return and interest rates?</a:t>
            </a:r>
          </a:p>
          <a:p>
            <a:pPr lvl="0" marL="0" indent="0">
              <a:spcBef>
                <a:spcPts val="3000"/>
              </a:spcBef>
              <a:buNone/>
            </a:pPr>
            <a:r>
              <a:rPr b="1"/>
              <a:t>Can you average interest rates?</a:t>
            </a:r>
          </a:p>
          <a:p>
            <a:pPr lvl="0" marL="0" indent="0">
              <a:spcBef>
                <a:spcPts val="3000"/>
              </a:spcBef>
              <a:buNone/>
            </a:pPr>
            <a:r>
              <a:rPr b="1"/>
              <a:t>If the bank posts an 8% interest rate, how much money will $100 give you at year-end?</a:t>
            </a:r>
          </a:p>
          <a:p>
            <a:pPr lvl="0" marL="0" indent="0">
              <a:spcBef>
                <a:spcPts val="3000"/>
              </a:spcBef>
              <a:buNone/>
            </a:pPr>
            <a:r>
              <a:rPr b="1"/>
              <a:t>Do fast-growing companies earn more return then slow-growing ones?</a:t>
            </a:r>
          </a:p>
        </p:txBody>
      </p:sp>
    </p:spTree>
  </p:cSl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Interest</a:t>
            </a:r>
            <a:r>
              <a:rPr/>
              <a:t> </a:t>
            </a:r>
            <a:r>
              <a:rPr/>
              <a:t>Quotes</a:t>
            </a:r>
            <a:r>
              <a:rPr/>
              <a:t> </a:t>
            </a:r>
            <a:r>
              <a:rPr/>
              <a:t>(Not</a:t>
            </a:r>
            <a:r>
              <a:rPr/>
              <a:t> </a:t>
            </a:r>
            <a:r>
              <a:rPr/>
              <a:t>Rates)</a:t>
            </a:r>
          </a:p>
        </p:txBody>
      </p:sp>
      <p:sp>
        <p:nvSpPr>
          <p:cNvPr id="3" name="Content Placeholder 2"/>
          <p:cNvSpPr>
            <a:spLocks noGrp="1"/>
          </p:cNvSpPr>
          <p:nvPr>
            <p:ph idx="1"/>
          </p:nvPr>
        </p:nvSpPr>
        <p:spPr/>
        <p:txBody>
          <a:bodyPr/>
          <a:lstStyle/>
          <a:p>
            <a:pPr lvl="1"/>
            <a:r>
              <a:rPr/>
              <a:t>Unfortunately, many institutions give you interest “quotes,” rather than interest rates, and the two are easy to confuse.</a:t>
            </a:r>
          </a:p>
          <a:p>
            <a:pPr lvl="2"/>
            <a:r>
              <a:rPr/>
              <a:t>This is especially bad with annualized interest quotes. There are many “pseudo interest rates” which are really “interest quotes” and not true “interest rates.”</a:t>
            </a:r>
          </a:p>
        </p:txBody>
      </p:sp>
    </p:spTree>
  </p:cSl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Bank</a:t>
            </a:r>
            <a:r>
              <a:rPr/>
              <a:t> </a:t>
            </a:r>
            <a:r>
              <a:rPr/>
              <a:t>Interest</a:t>
            </a:r>
            <a:r>
              <a:rPr/>
              <a:t> </a:t>
            </a:r>
            <a:r>
              <a:rPr/>
              <a:t>Quotes</a:t>
            </a:r>
            <a:r>
              <a:rPr/>
              <a:t> </a:t>
            </a:r>
            <a:r>
              <a:rPr/>
              <a:t>(Not</a:t>
            </a:r>
            <a:r>
              <a:rPr/>
              <a:t> </a:t>
            </a:r>
            <a:r>
              <a:rPr/>
              <a:t>Rates)</a:t>
            </a:r>
          </a:p>
        </p:txBody>
      </p:sp>
      <p:sp>
        <p:nvSpPr>
          <p:cNvPr id="3" name="Content Placeholder 2"/>
          <p:cNvSpPr>
            <a:spLocks noGrp="1"/>
          </p:cNvSpPr>
          <p:nvPr>
            <p:ph idx="1"/>
          </p:nvPr>
        </p:nvSpPr>
        <p:spPr/>
        <p:txBody>
          <a:bodyPr/>
          <a:lstStyle/>
          <a:p>
            <a:pPr lvl="1"/>
            <a:r>
              <a:rPr/>
              <a:t>Banks and lenders sometimes calculate and pay daily interest rates, although they only credit the interest payment to accounts once per month</a:t>
            </a:r>
          </a:p>
          <a:p>
            <a:pPr lvl="2"/>
            <a:r>
              <a:rPr/>
              <a:t>Such banks’ daily interest rate calculation is the quoted annual interest rate divided by 365 (r</a:t>
            </a:r>
            <a:r>
              <a:rPr baseline="-25000"/>
              <a:t>d</a:t>
            </a:r>
            <a:r>
              <a:rPr/>
              <a:t> = r</a:t>
            </a:r>
            <a:r>
              <a:rPr baseline="-25000"/>
              <a:t>y</a:t>
            </a:r>
            <a:r>
              <a:rPr/>
              <a:t>/365) (Note: some banks use 360 days)</a:t>
            </a:r>
          </a:p>
          <a:p>
            <a:pPr lvl="1"/>
            <a:r>
              <a:rPr/>
              <a:t>Some banks quote for clarity</a:t>
            </a:r>
          </a:p>
          <a:p>
            <a:pPr lvl="2"/>
            <a:r>
              <a:rPr/>
              <a:t>Interest rate: 8% compounded daily</a:t>
            </a:r>
          </a:p>
          <a:p>
            <a:pPr lvl="2"/>
            <a:r>
              <a:rPr/>
              <a:t>Effective annual yield: 8.33%</a:t>
            </a:r>
          </a:p>
        </p:txBody>
      </p:sp>
    </p:spTree>
  </p:cSl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Bank</a:t>
            </a:r>
            <a:r>
              <a:rPr/>
              <a:t> </a:t>
            </a:r>
            <a:r>
              <a:rPr/>
              <a:t>Interest</a:t>
            </a:r>
            <a:r>
              <a:rPr/>
              <a:t> </a:t>
            </a:r>
            <a:r>
              <a:rPr/>
              <a:t>Rate</a:t>
            </a:r>
          </a:p>
        </p:txBody>
      </p:sp>
      <p:sp>
        <p:nvSpPr>
          <p:cNvPr id="3" name="Content Placeholder 2"/>
          <p:cNvSpPr>
            <a:spLocks noGrp="1"/>
          </p:cNvSpPr>
          <p:nvPr>
            <p:ph idx="1"/>
          </p:nvPr>
        </p:nvSpPr>
        <p:spPr/>
        <p:txBody>
          <a:bodyPr/>
          <a:lstStyle/>
          <a:p>
            <a:pPr lvl="0" marL="0" indent="0">
              <a:spcBef>
                <a:spcPts val="3000"/>
              </a:spcBef>
              <a:buNone/>
            </a:pPr>
            <a:r>
              <a:rPr b="1"/>
              <a:t>Is the 8% posted by the bank a true annual interest rate?</a:t>
            </a:r>
          </a:p>
        </p:txBody>
      </p:sp>
    </p:spTree>
  </p:cSl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Bank</a:t>
            </a:r>
            <a:r>
              <a:rPr/>
              <a:t> </a:t>
            </a:r>
            <a:r>
              <a:rPr/>
              <a:t>Interest</a:t>
            </a:r>
            <a:r>
              <a:rPr/>
              <a:t> </a:t>
            </a:r>
            <a:r>
              <a:rPr/>
              <a:t>Rate</a:t>
            </a:r>
          </a:p>
        </p:txBody>
      </p:sp>
      <p:sp>
        <p:nvSpPr>
          <p:cNvPr id="3" name="Content Placeholder 2"/>
          <p:cNvSpPr>
            <a:spLocks noGrp="1"/>
          </p:cNvSpPr>
          <p:nvPr>
            <p:ph idx="1"/>
          </p:nvPr>
        </p:nvSpPr>
        <p:spPr/>
        <p:txBody>
          <a:bodyPr/>
          <a:lstStyle/>
          <a:p>
            <a:pPr lvl="0" marL="0" indent="0">
              <a:spcBef>
                <a:spcPts val="3000"/>
              </a:spcBef>
              <a:buNone/>
            </a:pPr>
            <a:r>
              <a:rPr b="1"/>
              <a:t>Is the ”effective annual yield” a true annual interest rate?</a:t>
            </a:r>
          </a:p>
        </p:txBody>
      </p:sp>
    </p:spTree>
  </p:cSl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Quotes</a:t>
            </a:r>
            <a:r>
              <a:rPr/>
              <a:t> </a:t>
            </a:r>
            <a:r>
              <a:rPr/>
              <a:t>vs. Rates:</a:t>
            </a:r>
            <a:r>
              <a:rPr/>
              <a:t> </a:t>
            </a:r>
            <a:r>
              <a:rPr/>
              <a:t>Treasuries</a:t>
            </a:r>
          </a:p>
        </p:txBody>
      </p:sp>
      <p:sp>
        <p:nvSpPr>
          <p:cNvPr id="3" name="Content Placeholder 2"/>
          <p:cNvSpPr>
            <a:spLocks noGrp="1"/>
          </p:cNvSpPr>
          <p:nvPr>
            <p:ph idx="1"/>
          </p:nvPr>
        </p:nvSpPr>
        <p:spPr/>
        <p:txBody>
          <a:bodyPr/>
          <a:lstStyle/>
          <a:p>
            <a:pPr lvl="0" marL="0" indent="0">
              <a:buNone/>
            </a:pPr>
            <a:r>
              <a:rPr/>
              <a:t>At US Treasury auctions, the government sells Treasury bills that pay $10,000 in 180 days. If the government discount quote is 10% (which is absolutely </a:t>
            </a:r>
            <a:r>
              <a:rPr i="1"/>
              <a:t>not</a:t>
            </a:r>
            <a:r>
              <a:rPr/>
              <a:t> an interest rate), then it means you can purchase the Treasury bill at the auction for $9,500.</a:t>
            </a:r>
          </a:p>
        </p:txBody>
      </p:sp>
    </p:spTree>
  </p:cSl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buNone/>
                </a:pPr>
                <a:r>
                  <a:rPr/>
                  <a:t>This is because Treasuries use the formula</a:t>
                </a:r>
              </a:p>
              <a:p>
                <a:pPr lvl="0" marL="0" indent="0">
                  <a:buNone/>
                </a:pPr>
                <a14:m>
                  <m:oMathPara xmlns:m="http://schemas.openxmlformats.org/officeDocument/2006/math">
                    <m:oMathParaPr>
                      <m:jc m:val="center"/>
                    </m:oMathParaPr>
                    <m:oMath>
                      <m:r>
                        <m:rPr>
                          <m:nor/>
                          <m:sty m:val="p"/>
                        </m:rPr>
                        <m:t>TB Price</m:t>
                      </m:r>
                      <m:r>
                        <m:t>=</m:t>
                      </m:r>
                      <m:r>
                        <m:t>$</m:t>
                      </m:r>
                      <m:r>
                        <m:t>100</m:t>
                      </m:r>
                      <m:r>
                        <m:t>⋅</m:t>
                      </m:r>
                      <m:r>
                        <m:t>[</m:t>
                      </m:r>
                      <m:r>
                        <m:t>100</m:t>
                      </m:r>
                      <m:r>
                        <m:t>−</m:t>
                      </m:r>
                      <m:r>
                        <m:t>(</m:t>
                      </m:r>
                      <m:r>
                        <m:rPr>
                          <m:nor/>
                          <m:sty m:val="p"/>
                        </m:rPr>
                        <m:t>days to maturity</m:t>
                      </m:r>
                      <m:r>
                        <m:t>/</m:t>
                      </m:r>
                      <m:r>
                        <m:t>360</m:t>
                      </m:r>
                      <m:r>
                        <m:t>)</m:t>
                      </m:r>
                      <m:r>
                        <m:t>⋅</m:t>
                      </m:r>
                      <m:r>
                        <m:rPr>
                          <m:nor/>
                          <m:sty m:val="p"/>
                        </m:rPr>
                        <m:t>discount quote</m:t>
                      </m:r>
                      <m:r>
                        <m:t>]</m:t>
                      </m:r>
                    </m:oMath>
                  </m:oMathPara>
                </a14:m>
              </a:p>
              <a:p>
                <a:pPr lvl="0" marL="0" indent="0">
                  <a:buNone/>
                </a:pPr>
                <a14:m>
                  <m:oMathPara xmlns:m="http://schemas.openxmlformats.org/officeDocument/2006/math">
                    <m:oMathParaPr>
                      <m:jc m:val="center"/>
                    </m:oMathParaPr>
                    <m:oMath>
                      <m:r>
                        <m:t>=</m:t>
                      </m:r>
                      <m:r>
                        <m:t>$</m:t>
                      </m:r>
                      <m:r>
                        <m:t>100</m:t>
                      </m:r>
                      <m:r>
                        <m:t>⋅</m:t>
                      </m:r>
                      <m:r>
                        <m:t>[</m:t>
                      </m:r>
                      <m:r>
                        <m:t>100</m:t>
                      </m:r>
                      <m:r>
                        <m:t>−</m:t>
                      </m:r>
                      <m:r>
                        <m:t>(</m:t>
                      </m:r>
                      <m:r>
                        <m:t>180</m:t>
                      </m:r>
                      <m:r>
                        <m:t>/</m:t>
                      </m:r>
                      <m:r>
                        <m:t>360</m:t>
                      </m:r>
                      <m:r>
                        <m:t>)</m:t>
                      </m:r>
                      <m:r>
                        <m:t>⋅</m:t>
                      </m:r>
                      <m:r>
                        <m:t>10</m:t>
                      </m:r>
                      <m:r>
                        <m:t>]</m:t>
                      </m:r>
                      <m:r>
                        <m:t>=</m:t>
                      </m:r>
                      <m:r>
                        <m:t>$</m:t>
                      </m:r>
                      <m:r>
                        <m:t>9</m:t>
                      </m:r>
                      <m:r>
                        <m:t>,</m:t>
                      </m:r>
                      <m:r>
                        <m:t>500</m:t>
                      </m:r>
                    </m:oMath>
                  </m:oMathPara>
                </a14:m>
              </a:p>
            </p:txBody>
          </p:sp>
        </mc:Choice>
      </mc:AlternateContent>
    </p:spTree>
  </p:cSl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a:t>Do not memorize this formula</a:t>
            </a:r>
          </a:p>
          <a:p>
            <a:pPr lvl="1"/>
            <a:r>
              <a:rPr/>
              <a:t>Note: Financial newspapers and websites often print “95” instead of “9,500,” because it is shorter, and T-bills are quoted in units of 100.</a:t>
            </a:r>
          </a:p>
        </p:txBody>
      </p:sp>
    </p:spTree>
  </p:cSl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Treasury</a:t>
            </a:r>
            <a:r>
              <a:rPr/>
              <a:t> </a:t>
            </a:r>
            <a:r>
              <a:rPr/>
              <a:t>Quote</a:t>
            </a:r>
          </a:p>
        </p:txBody>
      </p:sp>
      <p:sp>
        <p:nvSpPr>
          <p:cNvPr id="3" name="Content Placeholder 2"/>
          <p:cNvSpPr>
            <a:spLocks noGrp="1"/>
          </p:cNvSpPr>
          <p:nvPr>
            <p:ph idx="1"/>
          </p:nvPr>
        </p:nvSpPr>
        <p:spPr/>
        <p:txBody>
          <a:bodyPr/>
          <a:lstStyle/>
          <a:p>
            <a:pPr lvl="0" marL="0" indent="0">
              <a:spcBef>
                <a:spcPts val="3000"/>
              </a:spcBef>
              <a:buNone/>
            </a:pPr>
            <a:r>
              <a:rPr b="1"/>
              <a:t>Assume the Treasury quote is indeed 95. If you invest $1, how much will you receive in 6 months? 95%?</a:t>
            </a:r>
          </a:p>
        </p:txBody>
      </p:sp>
    </p:spTree>
  </p:cSl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Present</a:t>
            </a:r>
            <a:r>
              <a:rPr/>
              <a:t> </a:t>
            </a:r>
            <a:r>
              <a:rPr/>
              <a:t>Value</a:t>
            </a:r>
          </a:p>
        </p:txBody>
      </p:sp>
      <p:sp>
        <p:nvSpPr>
          <p:cNvPr id="3" name="Content Placeholder 2"/>
          <p:cNvSpPr>
            <a:spLocks noGrp="1"/>
          </p:cNvSpPr>
          <p:nvPr>
            <p:ph idx="1"/>
          </p:nvPr>
        </p:nvSpPr>
        <p:spPr/>
        <p:txBody>
          <a:bodyPr/>
          <a:lstStyle/>
          <a:p>
            <a:pPr lvl="1"/>
            <a:r>
              <a:rPr/>
              <a:t>Arguably, present value is the most important concept in (corporate) finance.</a:t>
            </a:r>
          </a:p>
        </p:txBody>
      </p:sp>
    </p:spTree>
  </p:cSl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Present</a:t>
            </a:r>
            <a:r>
              <a:rPr/>
              <a:t> </a:t>
            </a:r>
            <a:r>
              <a:rPr/>
              <a:t>Value</a:t>
            </a:r>
          </a:p>
        </p:txBody>
      </p:sp>
      <p:sp>
        <p:nvSpPr>
          <p:cNvPr id="3" name="Content Placeholder 2"/>
          <p:cNvSpPr>
            <a:spLocks noGrp="1"/>
          </p:cNvSpPr>
          <p:nvPr>
            <p:ph idx="1"/>
          </p:nvPr>
        </p:nvSpPr>
        <p:spPr/>
        <p:txBody>
          <a:bodyPr/>
          <a:lstStyle/>
          <a:p>
            <a:pPr lvl="0" marL="0" indent="0">
              <a:spcBef>
                <a:spcPts val="3000"/>
              </a:spcBef>
              <a:buNone/>
            </a:pPr>
            <a:r>
              <a:rPr b="1"/>
              <a:t>If you will receive $7 next year, and the prevailing interest rate (= [opportunity] </a:t>
            </a:r>
            <a:r>
              <a:rPr b="1" i="1"/>
              <a:t>cost of capital</a:t>
            </a:r>
            <a:r>
              <a:rPr b="1"/>
              <a:t>) for investing in this type of project is 40%, what do you value this “$7 next year” as of today?</a:t>
            </a:r>
          </a:p>
        </p:txBody>
      </p:sp>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A</a:t>
            </a:r>
            <a:r>
              <a:rPr/>
              <a:t> </a:t>
            </a:r>
            <a:r>
              <a:rPr/>
              <a:t>Perfect</a:t>
            </a:r>
            <a:r>
              <a:rPr/>
              <a:t> </a:t>
            </a:r>
            <a:r>
              <a:rPr/>
              <a:t>Market</a:t>
            </a:r>
            <a:r>
              <a:rPr/>
              <a:t> </a:t>
            </a:r>
            <a:r>
              <a:rPr/>
              <a:t>for</a:t>
            </a:r>
            <a:r>
              <a:rPr/>
              <a:t> </a:t>
            </a:r>
            <a:r>
              <a:rPr/>
              <a:t>Capital</a:t>
            </a:r>
          </a:p>
        </p:txBody>
      </p:sp>
      <p:sp>
        <p:nvSpPr>
          <p:cNvPr id="3" name="Content Placeholder 2"/>
          <p:cNvSpPr>
            <a:spLocks noGrp="1"/>
          </p:cNvSpPr>
          <p:nvPr>
            <p:ph idx="1"/>
          </p:nvPr>
        </p:nvSpPr>
        <p:spPr/>
        <p:txBody>
          <a:bodyPr/>
          <a:lstStyle/>
          <a:p>
            <a:pPr lvl="0" marL="0" indent="0">
              <a:buNone/>
            </a:pPr>
            <a:r>
              <a:rPr/>
              <a:t>For the next few chapters, we pretend we live in a </a:t>
            </a:r>
            <a:r>
              <a:rPr i="1"/>
              <a:t>perfect market</a:t>
            </a:r>
            <a:r>
              <a:rPr/>
              <a:t> for the provision of investment capital (money). A perfect market must satisfy four assumptions:</a:t>
            </a:r>
          </a:p>
        </p:txBody>
      </p:sp>
    </p:spTree>
  </p:cSl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What</a:t>
            </a:r>
            <a:r>
              <a:rPr/>
              <a:t> </a:t>
            </a:r>
            <a:r>
              <a:rPr/>
              <a:t>was</a:t>
            </a:r>
            <a:r>
              <a:rPr/>
              <a:t> </a:t>
            </a:r>
            <a:r>
              <a:rPr/>
              <a:t>your</a:t>
            </a:r>
            <a:r>
              <a:rPr/>
              <a:t> </a:t>
            </a:r>
            <a:r>
              <a:rPr/>
              <a:t>formula?</a:t>
            </a:r>
          </a:p>
        </p:txBody>
      </p:sp>
      <p:sp>
        <p:nvSpPr>
          <p:cNvPr id="3" name="Content Placeholder 2"/>
          <p:cNvSpPr>
            <a:spLocks noGrp="1"/>
          </p:cNvSpPr>
          <p:nvPr>
            <p:ph idx="1"/>
          </p:nvPr>
        </p:nvSpPr>
        <p:spPr/>
        <p:txBody>
          <a:bodyPr/>
          <a:lstStyle/>
          <a:p>
            <a:pPr lvl="0" marL="0" indent="0">
              <a:spcBef>
                <a:spcPts val="3000"/>
              </a:spcBef>
              <a:buNone/>
            </a:pPr>
            <a:r>
              <a:rPr b="1"/>
              <a:t>And how does it relate to the basic rate of return formula?</a:t>
            </a:r>
          </a:p>
        </p:txBody>
      </p:sp>
    </p:spTree>
  </p:cSl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Application</a:t>
            </a:r>
          </a:p>
        </p:txBody>
      </p:sp>
      <p:sp>
        <p:nvSpPr>
          <p:cNvPr id="3" name="Content Placeholder 2"/>
          <p:cNvSpPr>
            <a:spLocks noGrp="1"/>
          </p:cNvSpPr>
          <p:nvPr>
            <p:ph idx="1"/>
          </p:nvPr>
        </p:nvSpPr>
        <p:spPr/>
        <p:txBody>
          <a:bodyPr/>
          <a:lstStyle/>
          <a:p>
            <a:pPr lvl="0" marL="0" indent="0">
              <a:spcBef>
                <a:spcPts val="3000"/>
              </a:spcBef>
              <a:buNone/>
            </a:pPr>
            <a:r>
              <a:rPr b="1"/>
              <a:t>If you will receive $7 in two years, and the prevailing (alternative) interest rate [or cost of capital] is 40%/year, what do you value this $7 as of today?</a:t>
            </a:r>
          </a:p>
        </p:txBody>
      </p:sp>
    </p:spTree>
  </p:cSl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What</a:t>
            </a:r>
            <a:r>
              <a:rPr/>
              <a:t> </a:t>
            </a:r>
            <a:r>
              <a:rPr/>
              <a:t>is</a:t>
            </a:r>
            <a:r>
              <a:rPr/>
              <a:t> </a:t>
            </a:r>
            <a:r>
              <a:rPr/>
              <a:t>the</a:t>
            </a:r>
            <a:r>
              <a:rPr/>
              <a:t> </a:t>
            </a:r>
            <a:r>
              <a:rPr/>
              <a:t>General</a:t>
            </a:r>
            <a:r>
              <a:rPr/>
              <a:t> </a:t>
            </a:r>
            <a:r>
              <a:rPr/>
              <a:t>PV</a:t>
            </a:r>
            <a:r>
              <a:rPr/>
              <a:t> </a:t>
            </a:r>
            <a:r>
              <a:rPr/>
              <a:t>formula?</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buNone/>
                </a:pPr>
                <a:r>
                  <a:rPr/>
                  <a:t>The present value of cash </a:t>
                </a:r>
                <a14:m>
                  <m:oMath xmlns:m="http://schemas.openxmlformats.org/officeDocument/2006/math">
                    <m:r>
                      <m:t>C</m:t>
                    </m:r>
                    <m:sSub>
                      <m:e>
                        <m:r>
                          <m:t>F</m:t>
                        </m:r>
                      </m:e>
                      <m:sub>
                        <m:r>
                          <m:t>t</m:t>
                        </m:r>
                      </m:sub>
                    </m:sSub>
                  </m:oMath>
                </a14:m>
                <a:r>
                  <a:rPr/>
                  <a:t> at time </a:t>
                </a:r>
                <a14:m>
                  <m:oMath xmlns:m="http://schemas.openxmlformats.org/officeDocument/2006/math">
                    <m:r>
                      <m:t>t</m:t>
                    </m:r>
                  </m:oMath>
                </a14:m>
                <a:r>
                  <a:rPr/>
                  <a:t> is</a:t>
                </a:r>
              </a:p>
              <a:p>
                <a:pPr lvl="0" marL="0" indent="0">
                  <a:buNone/>
                </a:pPr>
                <a14:m>
                  <m:oMathPara xmlns:m="http://schemas.openxmlformats.org/officeDocument/2006/math">
                    <m:oMathParaPr>
                      <m:jc m:val="center"/>
                    </m:oMathParaPr>
                    <m:oMath>
                      <m:r>
                        <m:t>P</m:t>
                      </m:r>
                      <m:r>
                        <m:t>V</m:t>
                      </m:r>
                      <m:r>
                        <m:t>=</m:t>
                      </m:r>
                      <m:r>
                        <m:t>C</m:t>
                      </m:r>
                      <m:sSub>
                        <m:e>
                          <m:r>
                            <m:t>F</m:t>
                          </m:r>
                        </m:e>
                        <m:sub>
                          <m:r>
                            <m:t>0</m:t>
                          </m:r>
                        </m:sub>
                      </m:sSub>
                      <m:r>
                        <m:t>=</m:t>
                      </m:r>
                      <m:f>
                        <m:fPr>
                          <m:type m:val="bar"/>
                        </m:fPr>
                        <m:num>
                          <m:r>
                            <m:t>C</m:t>
                          </m:r>
                          <m:sSub>
                            <m:e>
                              <m:r>
                                <m:t>F</m:t>
                              </m:r>
                            </m:e>
                            <m:sub>
                              <m:r>
                                <m:t>t</m:t>
                              </m:r>
                            </m:sub>
                          </m:sSub>
                        </m:num>
                        <m:den>
                          <m:r>
                            <m:t>(</m:t>
                          </m:r>
                          <m:r>
                            <m:t>1</m:t>
                          </m:r>
                          <m:r>
                            <m:t>+</m:t>
                          </m:r>
                          <m:sSub>
                            <m:e>
                              <m:r>
                                <m:t>r</m:t>
                              </m:r>
                            </m:e>
                            <m:sub>
                              <m:r>
                                <m:t>0</m:t>
                              </m:r>
                              <m:r>
                                <m:t>,</m:t>
                              </m:r>
                              <m:r>
                                <m:t>t</m:t>
                              </m:r>
                            </m:sub>
                          </m:sSub>
                          <m:r>
                            <m:t>)</m:t>
                          </m:r>
                        </m:den>
                      </m:f>
                      <m:r>
                        <m:t> </m:t>
                      </m:r>
                      <m:r>
                        <m:t>.</m:t>
                      </m:r>
                    </m:oMath>
                  </m:oMathPara>
                </a14:m>
              </a:p>
              <a:p>
                <a:pPr lvl="1"/>
                <a:r>
                  <a:rPr b="1"/>
                  <a:t>Discount factor</a:t>
                </a:r>
                <a:r>
                  <a:rPr/>
                  <a:t>: </a:t>
                </a:r>
                <a14:m>
                  <m:oMath xmlns:m="http://schemas.openxmlformats.org/officeDocument/2006/math">
                    <m:r>
                      <m:t>1</m:t>
                    </m:r>
                    <m:r>
                      <m:t>/</m:t>
                    </m:r>
                    <m:r>
                      <m:t>(</m:t>
                    </m:r>
                    <m:r>
                      <m:t>1</m:t>
                    </m:r>
                    <m:r>
                      <m:t>+</m:t>
                    </m:r>
                    <m:sSub>
                      <m:e>
                        <m:r>
                          <m:t>r</m:t>
                        </m:r>
                      </m:e>
                      <m:sub>
                        <m:r>
                          <m:t>0</m:t>
                        </m:r>
                        <m:r>
                          <m:t>,</m:t>
                        </m:r>
                        <m:r>
                          <m:t>t</m:t>
                        </m:r>
                      </m:sub>
                    </m:sSub>
                    <m:r>
                      <m:t>)</m:t>
                    </m:r>
                  </m:oMath>
                </a14:m>
              </a:p>
              <a:p>
                <a:pPr lvl="2"/>
                <a:r>
                  <a:rPr/>
                  <a:t>this is multiplied to a future cash flow in order to obtain the future cash flow’s current value</a:t>
                </a:r>
              </a:p>
              <a:p>
                <a:pPr lvl="1"/>
                <a:r>
                  <a:rPr b="1"/>
                  <a:t>DIscount rate</a:t>
                </a:r>
                <a:r>
                  <a:rPr/>
                  <a:t>: </a:t>
                </a:r>
                <a14:m>
                  <m:oMath xmlns:m="http://schemas.openxmlformats.org/officeDocument/2006/math">
                    <m:sSub>
                      <m:e>
                        <m:r>
                          <m:t>r</m:t>
                        </m:r>
                      </m:e>
                      <m:sub>
                        <m:r>
                          <m:t>0</m:t>
                        </m:r>
                        <m:r>
                          <m:t>,</m:t>
                        </m:r>
                        <m:r>
                          <m:t>t</m:t>
                        </m:r>
                      </m:sub>
                    </m:sSub>
                  </m:oMath>
                </a14:m>
              </a:p>
              <a:p>
                <a:pPr lvl="2"/>
                <a:r>
                  <a:rPr/>
                  <a:t>this is the interest rate that is used to obtain the discout factor</a:t>
                </a:r>
              </a:p>
            </p:txBody>
          </p:sp>
        </mc:Choice>
      </mc:AlternateContent>
    </p:spTree>
  </p:cSl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(What</a:t>
            </a:r>
            <a:r>
              <a:rPr/>
              <a:t> </a:t>
            </a:r>
            <a:r>
              <a:rPr/>
              <a:t>is</a:t>
            </a:r>
            <a:r>
              <a:rPr/>
              <a:t> </a:t>
            </a:r>
            <a:r>
              <a:rPr/>
              <a:t>the</a:t>
            </a:r>
            <a:r>
              <a:rPr/>
              <a:t> </a:t>
            </a:r>
            <a:r>
              <a:rPr/>
              <a:t>General</a:t>
            </a:r>
            <a:r>
              <a:rPr/>
              <a:t> </a:t>
            </a:r>
            <a:r>
              <a:rPr/>
              <a:t>PV</a:t>
            </a:r>
            <a:r>
              <a:rPr/>
              <a:t> </a:t>
            </a:r>
            <a:r>
              <a:rPr/>
              <a:t>formula?)</a:t>
            </a:r>
          </a:p>
        </p:txBody>
      </p:sp>
      <p:sp>
        <p:nvSpPr>
          <p:cNvPr id="3" name="Content Placeholder 2"/>
          <p:cNvSpPr>
            <a:spLocks noGrp="1"/>
          </p:cNvSpPr>
          <p:nvPr>
            <p:ph idx="1"/>
          </p:nvPr>
        </p:nvSpPr>
        <p:spPr/>
        <p:txBody>
          <a:bodyPr/>
          <a:lstStyle/>
          <a:p>
            <a:pPr lvl="1"/>
            <a:r>
              <a:rPr/>
              <a:t>Discount rate is often called the </a:t>
            </a:r>
            <a:r>
              <a:rPr b="1"/>
              <a:t>(opportunity) cost of capital</a:t>
            </a:r>
          </a:p>
          <a:p>
            <a:pPr lvl="2"/>
            <a:r>
              <a:rPr/>
              <a:t>You should think of it either representing your alternative investment opportunities (if you have money) or your cost of borrowing (if you need money)</a:t>
            </a:r>
          </a:p>
          <a:p>
            <a:pPr lvl="2"/>
            <a:r>
              <a:rPr/>
              <a:t>In our perfect market, the two are the same. That is, in our financial markets, you can invest into infinitely many alternatives for a rate of return that is exactly to your cost of borrowing.</a:t>
            </a:r>
          </a:p>
          <a:p>
            <a:pPr lvl="1"/>
            <a:r>
              <a:rPr/>
              <a:t>NPV simply means include the time-0 cash flow, often a cost (negative).</a:t>
            </a:r>
          </a:p>
        </p:txBody>
      </p:sp>
    </p:spTree>
  </p:cSl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Discounting</a:t>
            </a:r>
            <a:r>
              <a:rPr/>
              <a:t> </a:t>
            </a:r>
            <a:r>
              <a:rPr/>
              <a:t>at</a:t>
            </a:r>
            <a:r>
              <a:rPr/>
              <a:t> </a:t>
            </a:r>
            <a:r>
              <a:rPr/>
              <a:t>20%</a:t>
            </a:r>
            <a:r>
              <a:rPr/>
              <a:t> </a:t>
            </a:r>
            <a:r>
              <a:rPr/>
              <a:t>Per</a:t>
            </a:r>
            <a:r>
              <a:rPr/>
              <a:t> </a:t>
            </a:r>
            <a:r>
              <a:rPr/>
              <a:t>Year</a:t>
            </a:r>
          </a:p>
        </p:txBody>
      </p:sp>
      <p:pic>
        <p:nvPicPr>
          <p:cNvPr descr="discount.png" id="0" name="Picture 1"/>
          <p:cNvPicPr>
            <a:picLocks noGrp="1" noChangeAspect="1"/>
          </p:cNvPicPr>
          <p:nvPr/>
        </p:nvPicPr>
        <p:blipFill>
          <a:blip r:embed="rId2"/>
          <a:stretch>
            <a:fillRect/>
          </a:stretch>
        </p:blipFill>
        <p:spPr bwMode="auto">
          <a:xfrm>
            <a:off x="558800" y="1600200"/>
            <a:ext cx="8026400" cy="4013200"/>
          </a:xfrm>
          <a:prstGeom prst="rect">
            <a:avLst/>
          </a:prstGeom>
          <a:noFill/>
          <a:ln w="9525">
            <a:noFill/>
            <a:headEnd/>
            <a:tailEnd/>
          </a:ln>
        </p:spPr>
      </p:pic>
      <p:sp>
        <p:nvSpPr>
          <p:cNvPr id="1" name="TextBox 3"/>
          <p:cNvSpPr txBox="1"/>
          <p:nvPr/>
        </p:nvSpPr>
        <p:spPr>
          <a:xfrm>
            <a:off x="457200" y="5613400"/>
            <a:ext cx="8229600" cy="508000"/>
          </a:xfrm>
          <a:prstGeom prst="rect">
            <a:avLst/>
          </a:prstGeom>
          <a:noFill/>
        </p:spPr>
        <p:txBody>
          <a:bodyPr/>
          <a:lstStyle/>
          <a:p>
            <a:pPr lvl="0" marL="0" indent="0" algn="ctr">
              <a:buNone/>
            </a:pPr>
            <a:r>
              <a:rPr/>
              <a:t>Discounting</a:t>
            </a:r>
            <a:r>
              <a:rPr/>
              <a:t> </a:t>
            </a:r>
            <a:r>
              <a:rPr/>
              <a:t>$1</a:t>
            </a:r>
          </a:p>
        </p:txBody>
      </p:sp>
    </p:spTree>
  </p:cSl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Interest</a:t>
            </a:r>
            <a:r>
              <a:rPr/>
              <a:t> </a:t>
            </a:r>
            <a:r>
              <a:rPr/>
              <a:t>Rates</a:t>
            </a:r>
            <a:r>
              <a:rPr/>
              <a:t> </a:t>
            </a:r>
            <a:r>
              <a:rPr/>
              <a:t>&amp;</a:t>
            </a:r>
            <a:r>
              <a:rPr/>
              <a:t> </a:t>
            </a:r>
            <a:r>
              <a:rPr/>
              <a:t>Bond</a:t>
            </a:r>
            <a:r>
              <a:rPr/>
              <a:t> </a:t>
            </a:r>
            <a:r>
              <a:rPr/>
              <a:t>Prices</a:t>
            </a:r>
          </a:p>
        </p:txBody>
      </p:sp>
      <p:sp>
        <p:nvSpPr>
          <p:cNvPr id="3" name="Content Placeholder 2"/>
          <p:cNvSpPr>
            <a:spLocks noGrp="1"/>
          </p:cNvSpPr>
          <p:nvPr>
            <p:ph idx="1"/>
          </p:nvPr>
        </p:nvSpPr>
        <p:spPr/>
        <p:txBody>
          <a:bodyPr/>
          <a:lstStyle/>
          <a:p>
            <a:pPr lvl="0" marL="0" indent="0">
              <a:spcBef>
                <a:spcPts val="3000"/>
              </a:spcBef>
              <a:buNone/>
            </a:pPr>
            <a:r>
              <a:rPr b="1"/>
              <a:t>How does the price of a bond change if the economy-wide interest rate changes (up)?</a:t>
            </a:r>
          </a:p>
        </p:txBody>
      </p:sp>
    </p:spTree>
  </p:cSl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Prevailing</a:t>
            </a:r>
            <a:r>
              <a:rPr/>
              <a:t> </a:t>
            </a:r>
            <a:r>
              <a:rPr/>
              <a:t>Interest</a:t>
            </a:r>
            <a:r>
              <a:rPr/>
              <a:t> </a:t>
            </a:r>
            <a:r>
              <a:rPr/>
              <a:t>Rate</a:t>
            </a:r>
          </a:p>
        </p:txBody>
      </p:sp>
      <p:sp>
        <p:nvSpPr>
          <p:cNvPr id="3" name="Content Placeholder 2"/>
          <p:cNvSpPr>
            <a:spLocks noGrp="1"/>
          </p:cNvSpPr>
          <p:nvPr>
            <p:ph idx="1"/>
          </p:nvPr>
        </p:nvSpPr>
        <p:spPr/>
        <p:txBody>
          <a:bodyPr/>
          <a:lstStyle/>
          <a:p>
            <a:pPr lvl="0" marL="0" indent="0">
              <a:spcBef>
                <a:spcPts val="3000"/>
              </a:spcBef>
              <a:buNone/>
            </a:pPr>
            <a:r>
              <a:rPr b="1"/>
              <a:t>If you will receive $7 next year and another $7 in two years, and the prevailing (alternative) interest rate [or cost of capital] is 40%, do you have the equivalent of $14?</a:t>
            </a:r>
          </a:p>
        </p:txBody>
      </p:sp>
    </p:spTree>
  </p:cSl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Prevailing</a:t>
            </a:r>
            <a:r>
              <a:rPr/>
              <a:t> </a:t>
            </a:r>
            <a:r>
              <a:rPr/>
              <a:t>interest</a:t>
            </a:r>
            <a:r>
              <a:rPr/>
              <a:t> </a:t>
            </a:r>
            <a:r>
              <a:rPr/>
              <a:t>rate</a:t>
            </a:r>
          </a:p>
        </p:txBody>
      </p:sp>
      <p:sp>
        <p:nvSpPr>
          <p:cNvPr id="3" name="Content Placeholder 2"/>
          <p:cNvSpPr>
            <a:spLocks noGrp="1"/>
          </p:cNvSpPr>
          <p:nvPr>
            <p:ph idx="1"/>
          </p:nvPr>
        </p:nvSpPr>
        <p:spPr/>
        <p:txBody>
          <a:bodyPr/>
          <a:lstStyle/>
          <a:p>
            <a:pPr lvl="0" marL="0" indent="0">
              <a:spcBef>
                <a:spcPts val="3000"/>
              </a:spcBef>
              <a:buNone/>
            </a:pPr>
            <a:r>
              <a:rPr b="1"/>
              <a:t>If you will receive $7 next year and another $7 in two years, and the prevailing (alternative) interest rate [or cost of capital] is 40% per year, what would you value this project as of today? What formula are you using?</a:t>
            </a:r>
          </a:p>
        </p:txBody>
      </p:sp>
    </p:spTree>
  </p:cSl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Capital</a:t>
            </a:r>
            <a:r>
              <a:rPr/>
              <a:t> </a:t>
            </a:r>
            <a:r>
              <a:rPr/>
              <a:t>Budgeting</a:t>
            </a:r>
          </a:p>
        </p:txBody>
      </p:sp>
      <p:sp>
        <p:nvSpPr>
          <p:cNvPr id="3" name="Content Placeholder 2"/>
          <p:cNvSpPr>
            <a:spLocks noGrp="1"/>
          </p:cNvSpPr>
          <p:nvPr>
            <p:ph idx="1"/>
          </p:nvPr>
        </p:nvSpPr>
        <p:spPr/>
        <p:txBody>
          <a:bodyPr/>
          <a:lstStyle/>
          <a:p>
            <a:pPr lvl="0" marL="0" indent="0">
              <a:spcBef>
                <a:spcPts val="3000"/>
              </a:spcBef>
              <a:buNone/>
            </a:pPr>
            <a:r>
              <a:rPr b="1"/>
              <a:t>If this project costs $8, should you take this project?</a:t>
            </a:r>
          </a:p>
        </p:txBody>
      </p:sp>
    </p:spTree>
  </p:cSl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Capital</a:t>
            </a:r>
            <a:r>
              <a:rPr/>
              <a:t> </a:t>
            </a:r>
            <a:r>
              <a:rPr/>
              <a:t>Budgeting</a:t>
            </a:r>
          </a:p>
        </p:txBody>
      </p:sp>
      <p:sp>
        <p:nvSpPr>
          <p:cNvPr id="3" name="Content Placeholder 2"/>
          <p:cNvSpPr>
            <a:spLocks noGrp="1"/>
          </p:cNvSpPr>
          <p:nvPr>
            <p:ph idx="1"/>
          </p:nvPr>
        </p:nvSpPr>
        <p:spPr/>
        <p:txBody>
          <a:bodyPr/>
          <a:lstStyle/>
          <a:p>
            <a:pPr lvl="0" marL="0" indent="0">
              <a:spcBef>
                <a:spcPts val="3000"/>
              </a:spcBef>
              <a:buNone/>
            </a:pPr>
            <a:r>
              <a:rPr b="1"/>
              <a:t>If the cost of capital were 80%/year, should you take this project?</a:t>
            </a:r>
          </a:p>
        </p:txBody>
      </p:sp>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(A</a:t>
            </a:r>
            <a:r>
              <a:rPr/>
              <a:t> </a:t>
            </a:r>
            <a:r>
              <a:rPr/>
              <a:t>Perfect</a:t>
            </a:r>
            <a:r>
              <a:rPr/>
              <a:t> </a:t>
            </a:r>
            <a:r>
              <a:rPr/>
              <a:t>Market</a:t>
            </a:r>
            <a:r>
              <a:rPr/>
              <a:t> </a:t>
            </a:r>
            <a:r>
              <a:rPr/>
              <a:t>for</a:t>
            </a:r>
            <a:r>
              <a:rPr/>
              <a:t> </a:t>
            </a:r>
            <a:r>
              <a:rPr/>
              <a:t>Capital)</a:t>
            </a:r>
          </a:p>
        </p:txBody>
      </p:sp>
      <p:sp>
        <p:nvSpPr>
          <p:cNvPr id="3" name="Content Placeholder 2"/>
          <p:cNvSpPr>
            <a:spLocks noGrp="1"/>
          </p:cNvSpPr>
          <p:nvPr>
            <p:ph idx="1"/>
          </p:nvPr>
        </p:nvSpPr>
        <p:spPr/>
        <p:txBody>
          <a:bodyPr/>
          <a:lstStyle/>
          <a:p>
            <a:pPr lvl="0" marL="0" indent="0">
              <a:spcBef>
                <a:spcPts val="3000"/>
              </a:spcBef>
              <a:buNone/>
            </a:pPr>
            <a:r>
              <a:rPr b="1"/>
              <a:t>1. No differences in opinion</a:t>
            </a:r>
          </a:p>
          <a:p>
            <a:pPr lvl="1"/>
            <a:r>
              <a:rPr/>
              <a:t>Uncertainty is okay, but everyone must agree to exactly what it is. We must not have different information or opinions</a:t>
            </a:r>
          </a:p>
        </p:txBody>
      </p:sp>
    </p:spTree>
  </p:cSl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NPV</a:t>
            </a:r>
            <a:r>
              <a:rPr/>
              <a:t> </a:t>
            </a:r>
            <a:r>
              <a:rPr/>
              <a:t>Capital</a:t>
            </a:r>
            <a:r>
              <a:rPr/>
              <a:t> </a:t>
            </a:r>
            <a:r>
              <a:rPr/>
              <a:t>Budgeting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buNone/>
                </a:pPr>
                <a:r>
                  <a:rPr/>
                  <a:t>The net present value is</a:t>
                </a:r>
              </a:p>
              <a:p>
                <a:pPr lvl="0" marL="0" indent="0">
                  <a:buNone/>
                </a:pPr>
                <a14:m>
                  <m:oMathPara xmlns:m="http://schemas.openxmlformats.org/officeDocument/2006/math">
                    <m:oMathParaPr>
                      <m:jc m:val="center"/>
                    </m:oMathParaPr>
                    <m:oMath>
                      <m:r>
                        <m:t>N</m:t>
                      </m:r>
                      <m:r>
                        <m:t>P</m:t>
                      </m:r>
                      <m:r>
                        <m:t>V</m:t>
                      </m:r>
                      <m:r>
                        <m:t>=</m:t>
                      </m:r>
                      <m:r>
                        <m:t>C</m:t>
                      </m:r>
                      <m:sSub>
                        <m:e>
                          <m:r>
                            <m:t>F</m:t>
                          </m:r>
                        </m:e>
                        <m:sub>
                          <m:r>
                            <m:t>0</m:t>
                          </m:r>
                        </m:sub>
                      </m:sSub>
                      <m:r>
                        <m:t>+</m:t>
                      </m:r>
                      <m:f>
                        <m:fPr>
                          <m:type m:val="bar"/>
                        </m:fPr>
                        <m:num>
                          <m:r>
                            <m:t>C</m:t>
                          </m:r>
                          <m:sSub>
                            <m:e>
                              <m:r>
                                <m:t>F</m:t>
                              </m:r>
                            </m:e>
                            <m:sub>
                              <m:r>
                                <m:t>1</m:t>
                              </m:r>
                            </m:sub>
                          </m:sSub>
                        </m:num>
                        <m:den>
                          <m:r>
                            <m:t>(</m:t>
                          </m:r>
                          <m:r>
                            <m:t>1</m:t>
                          </m:r>
                          <m:r>
                            <m:t>+</m:t>
                          </m:r>
                          <m:sSub>
                            <m:e>
                              <m:r>
                                <m:t>r</m:t>
                              </m:r>
                            </m:e>
                            <m:sub>
                              <m:r>
                                <m:t>0</m:t>
                              </m:r>
                              <m:r>
                                <m:t>,</m:t>
                              </m:r>
                              <m:r>
                                <m:t>1</m:t>
                              </m:r>
                            </m:sub>
                          </m:sSub>
                          <m:r>
                            <m:t>)</m:t>
                          </m:r>
                        </m:den>
                      </m:f>
                      <m:r>
                        <m:t>+</m:t>
                      </m:r>
                      <m:f>
                        <m:fPr>
                          <m:type m:val="bar"/>
                        </m:fPr>
                        <m:num>
                          <m:r>
                            <m:t>C</m:t>
                          </m:r>
                          <m:sSub>
                            <m:e>
                              <m:r>
                                <m:t>F</m:t>
                              </m:r>
                            </m:e>
                            <m:sub>
                              <m:r>
                                <m:t>2</m:t>
                              </m:r>
                            </m:sub>
                          </m:sSub>
                        </m:num>
                        <m:den>
                          <m:r>
                            <m:t>(</m:t>
                          </m:r>
                          <m:r>
                            <m:t>1</m:t>
                          </m:r>
                          <m:r>
                            <m:t>+</m:t>
                          </m:r>
                          <m:sSub>
                            <m:e>
                              <m:r>
                                <m:t>r</m:t>
                              </m:r>
                            </m:e>
                            <m:sub>
                              <m:r>
                                <m:t>0</m:t>
                              </m:r>
                              <m:r>
                                <m:t>,</m:t>
                              </m:r>
                              <m:r>
                                <m:t>2</m:t>
                              </m:r>
                            </m:sub>
                          </m:sSub>
                          <m:r>
                            <m:t>)</m:t>
                          </m:r>
                        </m:den>
                      </m:f>
                      <m:r>
                        <m:t>+</m:t>
                      </m:r>
                      <m:r>
                        <m:t>.</m:t>
                      </m:r>
                      <m:r>
                        <m:t>.</m:t>
                      </m:r>
                      <m:r>
                        <m:t>.</m:t>
                      </m:r>
                    </m:oMath>
                  </m:oMathPara>
                </a14:m>
              </a:p>
              <a:p>
                <a:pPr lvl="0" marL="0" indent="0">
                  <a:buNone/>
                </a:pPr>
                <a14:m>
                  <m:oMathPara xmlns:m="http://schemas.openxmlformats.org/officeDocument/2006/math">
                    <m:oMathParaPr>
                      <m:jc m:val="center"/>
                    </m:oMathParaPr>
                    <m:oMath>
                      <m:r>
                        <m:t> </m:t>
                      </m:r>
                      <m:r>
                        <m:t>=</m:t>
                      </m:r>
                      <m:nary>
                        <m:naryPr>
                          <m:chr m:val="∑"/>
                          <m:limLoc m:val="undOvr"/>
                          <m:subHide m:val="0"/>
                          <m:supHide m:val="0"/>
                        </m:naryPr>
                        <m:sub>
                          <m:r>
                            <m:t>t</m:t>
                          </m:r>
                          <m:r>
                            <m:t>=</m:t>
                          </m:r>
                          <m:r>
                            <m:t>0</m:t>
                          </m:r>
                        </m:sub>
                        <m:sup>
                          <m:r>
                            <m:t>∞</m:t>
                          </m:r>
                        </m:sup>
                        <m:e>
                          <m:f>
                            <m:fPr>
                              <m:type m:val="bar"/>
                            </m:fPr>
                            <m:num>
                              <m:r>
                                <m:t>C</m:t>
                              </m:r>
                              <m:sSub>
                                <m:e>
                                  <m:r>
                                    <m:t>F</m:t>
                                  </m:r>
                                </m:e>
                                <m:sub>
                                  <m:r>
                                    <m:t>t</m:t>
                                  </m:r>
                                </m:sub>
                              </m:sSub>
                            </m:num>
                            <m:den>
                              <m:r>
                                <m:t>(</m:t>
                              </m:r>
                              <m:r>
                                <m:t>1</m:t>
                              </m:r>
                              <m:r>
                                <m:t>+</m:t>
                              </m:r>
                              <m:sSub>
                                <m:e>
                                  <m:r>
                                    <m:t>r</m:t>
                                  </m:r>
                                </m:e>
                                <m:sub>
                                  <m:r>
                                    <m:t>0</m:t>
                                  </m:r>
                                  <m:r>
                                    <m:t>,</m:t>
                                  </m:r>
                                  <m:r>
                                    <m:t>t</m:t>
                                  </m:r>
                                </m:sub>
                              </m:sSub>
                              <m:r>
                                <m:t>)</m:t>
                              </m:r>
                            </m:den>
                          </m:f>
                        </m:e>
                      </m:nary>
                      <m:r>
                        <m:t> </m:t>
                      </m:r>
                      <m:r>
                        <m:t>.</m:t>
                      </m:r>
                    </m:oMath>
                  </m:oMathPara>
                </a14:m>
              </a:p>
              <a:p>
                <a:pPr lvl="1"/>
                <a:r>
                  <a:rPr/>
                  <a:t>“Net” because the CF</a:t>
                </a:r>
                <a:r>
                  <a:rPr baseline="-25000"/>
                  <a:t>0</a:t>
                </a:r>
                <a:r>
                  <a:rPr/>
                  <a:t> is often negative.</a:t>
                </a:r>
              </a:p>
              <a:p>
                <a:pPr lvl="1"/>
                <a:r>
                  <a:rPr/>
                  <a:t>In a perfect world, take all positive NPV projects.</a:t>
                </a:r>
              </a:p>
              <a:p>
                <a:pPr lvl="1"/>
                <a:r>
                  <a:rPr/>
                  <a:t>This is called the </a:t>
                </a:r>
                <a:r>
                  <a:rPr b="1"/>
                  <a:t>NPV capital budgeting rule</a:t>
                </a:r>
                <a:r>
                  <a:rPr/>
                  <a:t>.</a:t>
                </a:r>
              </a:p>
            </p:txBody>
          </p:sp>
        </mc:Choice>
      </mc:AlternateContent>
    </p:spTree>
  </p:cSl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The</a:t>
            </a:r>
            <a:r>
              <a:rPr/>
              <a:t> </a:t>
            </a:r>
            <a:r>
              <a:rPr/>
              <a:t>Logical</a:t>
            </a:r>
            <a:r>
              <a:rPr/>
              <a:t> </a:t>
            </a:r>
            <a:r>
              <a:rPr/>
              <a:t>Foundation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marL="0" indent="0">
                  <a:buNone/>
                </a:pPr>
                <a:r>
                  <a:rPr/>
                  <a:t>Here is how a perfect world w/o uncertainty must work:</a:t>
                </a:r>
              </a:p>
              <a:p>
                <a:pPr lvl="1"/>
                <a:r>
                  <a:rPr/>
                  <a:t>The NPV rule is correct and optimal</a:t>
                </a:r>
              </a:p>
              <a:p>
                <a:pPr lvl="2"/>
                <a:r>
                  <a:rPr/>
                  <a:t>Other rules </a:t>
                </a:r>
                <a:r>
                  <a:rPr i="1"/>
                  <a:t>may</a:t>
                </a:r>
                <a:r>
                  <a:rPr/>
                  <a:t> leave money on the table</a:t>
                </a:r>
              </a:p>
              <a:p>
                <a:pPr lvl="1"/>
                <a:r>
                  <a:rPr/>
                  <a:t>and positive NPV projects must be scarce.</a:t>
                </a:r>
              </a:p>
              <a:p>
                <a:pPr lvl="2"/>
                <a:r>
                  <a:rPr/>
                  <a:t>Otherwise, money would compete to bid up </a:t>
                </a:r>
                <a14:m>
                  <m:oMath xmlns:m="http://schemas.openxmlformats.org/officeDocument/2006/math">
                    <m:r>
                      <m:t>r</m:t>
                    </m:r>
                  </m:oMath>
                </a14:m>
              </a:p>
            </p:txBody>
          </p:sp>
        </mc:Choice>
      </mc:AlternateContent>
    </p:spTree>
  </p:cSl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(The</a:t>
            </a:r>
            <a:r>
              <a:rPr/>
              <a:t> </a:t>
            </a:r>
            <a:r>
              <a:rPr/>
              <a:t>Logical</a:t>
            </a:r>
            <a:r>
              <a:rPr/>
              <a:t> </a:t>
            </a:r>
            <a:r>
              <a:rPr/>
              <a:t>Foundation)</a:t>
            </a:r>
          </a:p>
        </p:txBody>
      </p:sp>
      <p:sp>
        <p:nvSpPr>
          <p:cNvPr id="3" name="Content Placeholder 2"/>
          <p:cNvSpPr>
            <a:spLocks noGrp="1"/>
          </p:cNvSpPr>
          <p:nvPr>
            <p:ph idx="1"/>
          </p:nvPr>
        </p:nvSpPr>
        <p:spPr/>
        <p:txBody>
          <a:bodyPr/>
          <a:lstStyle/>
          <a:p>
            <a:pPr lvl="0" marL="1270000" indent="0">
              <a:buNone/>
            </a:pPr>
            <a:r>
              <a:rPr sz="2000"/>
              <a:t>The proof is trivial. For example, presume that, in our perfect market, you can borrow or lend money at 8% anywhere today. The NPV formula says you will not make money on projects that cost $1 today and yield $1.08 next year. It says you should take all projects that yield more than $1.08 next year. Now, presume that you have (infinitely) many investment opportunities that cost $0.99 and yield $1.08. (The NPV is positive.)</a:t>
            </a:r>
          </a:p>
          <a:p>
            <a:pPr lvl="0" marL="1270000" indent="0">
              <a:buNone/>
            </a:pPr>
            <a:r>
              <a:rPr sz="2000"/>
              <a:t>How would you get rich? Borrow $0.99 and use it to buy the project. Tomorrow, you pay $1.07, and receive $1.08. You earn $0.01. If you prefer money today, borrow against the $0.01, or borrow $1.00 to begin with.</a:t>
            </a:r>
          </a:p>
        </p:txBody>
      </p:sp>
    </p:spTree>
  </p:cSl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(The</a:t>
            </a:r>
            <a:r>
              <a:rPr/>
              <a:t> </a:t>
            </a:r>
            <a:r>
              <a:rPr/>
              <a:t>Logical</a:t>
            </a:r>
            <a:r>
              <a:rPr/>
              <a:t> </a:t>
            </a:r>
            <a:r>
              <a:rPr/>
              <a:t>Foundation)</a:t>
            </a:r>
          </a:p>
        </p:txBody>
      </p:sp>
      <p:sp>
        <p:nvSpPr>
          <p:cNvPr id="3" name="Content Placeholder 2"/>
          <p:cNvSpPr>
            <a:spLocks noGrp="1"/>
          </p:cNvSpPr>
          <p:nvPr>
            <p:ph idx="1"/>
          </p:nvPr>
        </p:nvSpPr>
        <p:spPr/>
        <p:txBody>
          <a:bodyPr/>
          <a:lstStyle/>
          <a:p>
            <a:pPr lvl="0" marL="1270000" indent="0">
              <a:buNone/>
            </a:pPr>
            <a:r>
              <a:rPr sz="2000"/>
              <a:t>If such projects are in limited supply, you (and everyone else) would buy up all such projects, until the project’s equilibrium price has increased to make the project zero NPV.</a:t>
            </a:r>
          </a:p>
          <a:p>
            <a:pPr lvl="0" marL="1270000" indent="0">
              <a:buNone/>
            </a:pPr>
            <a:r>
              <a:rPr sz="2000"/>
              <a:t>(If you can short projects, and you have willing buyers for negative NPV projects, you can just sell them and thereby invert the argument.)</a:t>
            </a:r>
          </a:p>
        </p:txBody>
      </p:sp>
    </p:spTree>
  </p:cSl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Q:</a:t>
            </a:r>
            <a:r>
              <a:rPr/>
              <a:t> </a:t>
            </a:r>
            <a:r>
              <a:rPr/>
              <a:t>Good/bad</a:t>
            </a:r>
            <a:r>
              <a:rPr/>
              <a:t> </a:t>
            </a:r>
            <a:r>
              <a:rPr/>
              <a:t>investment</a:t>
            </a:r>
          </a:p>
        </p:txBody>
      </p:sp>
      <p:sp>
        <p:nvSpPr>
          <p:cNvPr id="3" name="Content Placeholder 2"/>
          <p:cNvSpPr>
            <a:spLocks noGrp="1"/>
          </p:cNvSpPr>
          <p:nvPr>
            <p:ph idx="1"/>
          </p:nvPr>
        </p:nvSpPr>
        <p:spPr/>
        <p:txBody>
          <a:bodyPr/>
          <a:lstStyle/>
          <a:p>
            <a:pPr lvl="0" marL="0" indent="0">
              <a:spcBef>
                <a:spcPts val="3000"/>
              </a:spcBef>
              <a:buNone/>
            </a:pPr>
            <a:r>
              <a:rPr b="1"/>
              <a:t>Is a good stock or good firm a good investment? Is a bad stock or bad firm a bad investment?</a:t>
            </a:r>
          </a:p>
          <a:p>
            <a:pPr lvl="0" marL="0" indent="0">
              <a:buNone/>
            </a:pPr>
            <a:r>
              <a:rPr/>
              <a:t>Good firm could mean growing. Bad firm could mean shrinking.</a:t>
            </a:r>
          </a:p>
        </p:txBody>
      </p:sp>
    </p:spTree>
  </p:cSl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Fast</a:t>
            </a:r>
            <a:r>
              <a:rPr/>
              <a:t> </a:t>
            </a:r>
            <a:r>
              <a:rPr/>
              <a:t>vs. Slow</a:t>
            </a:r>
            <a:r>
              <a:rPr/>
              <a:t> </a:t>
            </a:r>
            <a:r>
              <a:rPr/>
              <a:t>Growing</a:t>
            </a:r>
            <a:r>
              <a:rPr/>
              <a:t> </a:t>
            </a:r>
            <a:r>
              <a:rPr/>
              <a:t>Firms</a:t>
            </a:r>
          </a:p>
        </p:txBody>
      </p:sp>
      <p:sp>
        <p:nvSpPr>
          <p:cNvPr id="3" name="Content Placeholder 2"/>
          <p:cNvSpPr>
            <a:spLocks noGrp="1"/>
          </p:cNvSpPr>
          <p:nvPr>
            <p:ph idx="1"/>
          </p:nvPr>
        </p:nvSpPr>
        <p:spPr/>
        <p:txBody>
          <a:bodyPr/>
          <a:lstStyle/>
          <a:p>
            <a:pPr lvl="1"/>
            <a:r>
              <a:rPr/>
              <a:t>In a perfect market, neither is a better investment because both firms should be priced fairly</a:t>
            </a:r>
          </a:p>
          <a:p>
            <a:pPr lvl="1"/>
            <a:r>
              <a:rPr/>
              <a:t>In the real world, the question is whether the price is appropriate or not</a:t>
            </a:r>
          </a:p>
          <a:p>
            <a:pPr lvl="2"/>
            <a:r>
              <a:rPr/>
              <a:t>if price of either is too high, they are both bad invesments</a:t>
            </a:r>
          </a:p>
          <a:p>
            <a:pPr lvl="2"/>
            <a:r>
              <a:rPr/>
              <a:t>if price of either is too low, they are both good investments</a:t>
            </a:r>
          </a:p>
          <a:p>
            <a:pPr lvl="1"/>
            <a:r>
              <a:rPr/>
              <a:t>Stupid investors may think growing firms are better and drive the price too high by piling in</a:t>
            </a:r>
          </a:p>
        </p:txBody>
      </p:sp>
    </p:spTree>
  </p:cSl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(A</a:t>
            </a:r>
            <a:r>
              <a:rPr/>
              <a:t> </a:t>
            </a:r>
            <a:r>
              <a:rPr/>
              <a:t>Perfect</a:t>
            </a:r>
            <a:r>
              <a:rPr/>
              <a:t> </a:t>
            </a:r>
            <a:r>
              <a:rPr/>
              <a:t>Market</a:t>
            </a:r>
            <a:r>
              <a:rPr/>
              <a:t> </a:t>
            </a:r>
            <a:r>
              <a:rPr/>
              <a:t>for</a:t>
            </a:r>
            <a:r>
              <a:rPr/>
              <a:t> </a:t>
            </a:r>
            <a:r>
              <a:rPr/>
              <a:t>Capital)</a:t>
            </a:r>
          </a:p>
        </p:txBody>
      </p:sp>
      <p:sp>
        <p:nvSpPr>
          <p:cNvPr id="3" name="Content Placeholder 2"/>
          <p:cNvSpPr>
            <a:spLocks noGrp="1"/>
          </p:cNvSpPr>
          <p:nvPr>
            <p:ph idx="1"/>
          </p:nvPr>
        </p:nvSpPr>
        <p:spPr/>
        <p:txBody>
          <a:bodyPr/>
          <a:lstStyle/>
          <a:p>
            <a:pPr lvl="0" marL="0" indent="0">
              <a:spcBef>
                <a:spcPts val="3000"/>
              </a:spcBef>
              <a:buNone/>
            </a:pPr>
            <a:r>
              <a:rPr b="1"/>
              <a:t>2. No taxes</a:t>
            </a:r>
          </a:p>
          <a:p>
            <a:pPr lvl="1"/>
            <a:r>
              <a:rPr/>
              <a:t>or government interference or regulation [except government enforces property rights]</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Words>
  <Application>Microsoft Office PowerPoint</Application>
  <PresentationFormat>On-screen Show (4:3)</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Finance</dc:title>
  <dc:creator>Ivo Welch</dc:creator>
  <cp:keywords/>
  <dcterms:created xsi:type="dcterms:W3CDTF">2019-12-03T23:18:47Z</dcterms:created>
  <dcterms:modified xsi:type="dcterms:W3CDTF">2019-12-03T23:18:47Z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vt:lpwstr>12/7/2019 Sat 9am</vt:lpwstr>
  </property>
</Properties>
</file>